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42"/>
  </p:notesMasterIdLst>
  <p:sldIdLst>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297" r:id="rId38"/>
    <p:sldId id="298" r:id="rId39"/>
    <p:sldId id="299" r:id="rId40"/>
    <p:sldId id="26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0233F"/>
    <a:srgbClr val="66B6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snapToObjects="1">
      <p:cViewPr varScale="1">
        <p:scale>
          <a:sx n="102" d="100"/>
          <a:sy n="102" d="100"/>
        </p:scale>
        <p:origin x="-270" y="-84"/>
      </p:cViewPr>
      <p:guideLst>
        <p:guide orient="horz" pos="2303"/>
        <p:guide pos="289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9AB29A-A835-4576-B7EB-909872292DF5}" type="datetimeFigureOut">
              <a:rPr lang="en-US" smtClean="0"/>
              <a:pPr/>
              <a:t>8/23/2013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CB74F-46DC-4F5C-A287-6E40329C4B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Supercritical_water_reactor" TargetMode="External"/><Relationship Id="rId13" Type="http://schemas.openxmlformats.org/officeDocument/2006/relationships/hyperlink" Target="http://en.wikipedia.org/wiki/CANDU_reactor" TargetMode="External"/><Relationship Id="rId3" Type="http://schemas.openxmlformats.org/officeDocument/2006/relationships/hyperlink" Target="http://en.wikipedia.org/wiki/Thermal_reactor" TargetMode="External"/><Relationship Id="rId7" Type="http://schemas.openxmlformats.org/officeDocument/2006/relationships/hyperlink" Target="http://en.wikipedia.org/wiki/Boiling_water_reactor" TargetMode="External"/><Relationship Id="rId12" Type="http://schemas.openxmlformats.org/officeDocument/2006/relationships/hyperlink" Target="http://en.wikipedia.org/wiki/Pressurised_heavy_water_reactor"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Pressurized_water_reactor" TargetMode="External"/><Relationship Id="rId11" Type="http://schemas.openxmlformats.org/officeDocument/2006/relationships/hyperlink" Target="http://en.wikipedia.org/wiki/Oxide" TargetMode="External"/><Relationship Id="rId5" Type="http://schemas.openxmlformats.org/officeDocument/2006/relationships/hyperlink" Target="http://en.wikipedia.org/wiki/Nuclear_reactor" TargetMode="External"/><Relationship Id="rId10" Type="http://schemas.openxmlformats.org/officeDocument/2006/relationships/hyperlink" Target="http://en.wikipedia.org/wiki/Deuterium" TargetMode="External"/><Relationship Id="rId4" Type="http://schemas.openxmlformats.org/officeDocument/2006/relationships/hyperlink" Target="http://en.wikipedia.org/wiki/Neutron_moderator" TargetMode="External"/><Relationship Id="rId9" Type="http://schemas.openxmlformats.org/officeDocument/2006/relationships/hyperlink" Target="http://en.wikipedia.org/wiki/Heavy_wat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Model_railroad" TargetMode="External"/><Relationship Id="rId3" Type="http://schemas.openxmlformats.org/officeDocument/2006/relationships/hyperlink" Target="http://en.wikipedia.org/wiki/Nuclear_engineering" TargetMode="External"/><Relationship Id="rId7" Type="http://schemas.openxmlformats.org/officeDocument/2006/relationships/hyperlink" Target="http://en.wikipedia.org/wiki/Server_farm"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en.wikipedia.org/wiki/Coolant" TargetMode="External"/><Relationship Id="rId11" Type="http://schemas.openxmlformats.org/officeDocument/2006/relationships/hyperlink" Target="http://en.wikipedia.org/wiki/Pressurized_water_reactors" TargetMode="External"/><Relationship Id="rId5" Type="http://schemas.openxmlformats.org/officeDocument/2006/relationships/hyperlink" Target="http://en.wikipedia.org/wiki/Neutron_moderator" TargetMode="External"/><Relationship Id="rId10" Type="http://schemas.openxmlformats.org/officeDocument/2006/relationships/hyperlink" Target="http://en.wikipedia.org/wiki/Boiling_water_reactors" TargetMode="External"/><Relationship Id="rId4" Type="http://schemas.openxmlformats.org/officeDocument/2006/relationships/hyperlink" Target="http://en.wikipedia.org/wiki/Nuclear_reactor" TargetMode="External"/><Relationship Id="rId9" Type="http://schemas.openxmlformats.org/officeDocument/2006/relationships/hyperlink" Target="http://en.wikipedia.org/wiki/Tech_Model_Railroad_Club"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Sterilization_(microbiology)" TargetMode="External"/><Relationship Id="rId7" Type="http://schemas.openxmlformats.org/officeDocument/2006/relationships/hyperlink" Target="http://en.wikipedia.org/wiki/Blood_bank"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en.wikipedia.org/wiki/Food_irradiation" TargetMode="External"/><Relationship Id="rId5" Type="http://schemas.openxmlformats.org/officeDocument/2006/relationships/hyperlink" Target="http://en.wikipedia.org/wiki/Radiography" TargetMode="External"/><Relationship Id="rId4" Type="http://schemas.openxmlformats.org/officeDocument/2006/relationships/hyperlink" Target="http://en.wikipedia.org/wiki/Radiotherapy"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http://fresnobeehive.com/news/Nuclear%20plant.JPG</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0D1CF6-673E-43FF-B867-A22522EA5E13}"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Called Chicago Pile1</a:t>
            </a:r>
          </a:p>
          <a:p>
            <a:r>
              <a:rPr lang="en-US" smtClean="0"/>
              <a:t>Moderator- slows neutrons down because slow neutrons are more likely to cause a reaction.  </a:t>
            </a:r>
          </a:p>
        </p:txBody>
      </p:sp>
      <p:sp>
        <p:nvSpPr>
          <p:cNvPr id="4" name="Slide Number Placeholder 3"/>
          <p:cNvSpPr>
            <a:spLocks noGrp="1"/>
          </p:cNvSpPr>
          <p:nvPr>
            <p:ph type="sldNum" sz="quarter" idx="5"/>
          </p:nvPr>
        </p:nvSpPr>
        <p:spPr/>
        <p:txBody>
          <a:bodyPr/>
          <a:lstStyle/>
          <a:p>
            <a:pPr>
              <a:defRPr/>
            </a:pPr>
            <a:fld id="{076583A4-45CB-40A2-92BF-9A7E7765164A}"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4565B7-F99D-4737-AB08-F6BC47CBFA11}"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C328473-5B8E-4407-AF56-88DEB8146CDA}"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FC8D49E-DF6F-4D77-9C65-930362CF7D93}"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0E34F8-3821-4A78-9CE8-6AF54C016A82}"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BD5857-EE52-4145-8DFF-502CBB6F74D8}"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Moderator-slow neutrons are more likely to cause a reaction</a:t>
            </a:r>
          </a:p>
          <a:p>
            <a:r>
              <a:rPr lang="en-US" smtClean="0"/>
              <a:t>Control rods- no neutrons, no reaction: they stop the chain reaction</a:t>
            </a:r>
          </a:p>
          <a:p>
            <a:endParaRPr lang="en-US" smtClean="0"/>
          </a:p>
        </p:txBody>
      </p:sp>
      <p:sp>
        <p:nvSpPr>
          <p:cNvPr id="4" name="Slide Number Placeholder 3"/>
          <p:cNvSpPr>
            <a:spLocks noGrp="1"/>
          </p:cNvSpPr>
          <p:nvPr>
            <p:ph type="sldNum" sz="quarter" idx="5"/>
          </p:nvPr>
        </p:nvSpPr>
        <p:spPr/>
        <p:txBody>
          <a:bodyPr/>
          <a:lstStyle/>
          <a:p>
            <a:pPr>
              <a:defRPr/>
            </a:pPr>
            <a:fld id="{CE9F7284-3485-4CA7-9193-AA49A132115E}"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http://honors.tamu.edu/honors/community/ship/students/nuclear_science.jpg</a:t>
            </a:r>
          </a:p>
          <a:p>
            <a:pPr eaLnBrk="1" hangingPunct="1">
              <a:spcBef>
                <a:spcPct val="0"/>
              </a:spcBef>
            </a:pPr>
            <a:endParaRPr lang="en-US" smtClean="0"/>
          </a:p>
          <a:p>
            <a:pPr eaLnBrk="1" hangingPunct="1">
              <a:spcBef>
                <a:spcPct val="0"/>
              </a:spcBef>
            </a:pPr>
            <a:r>
              <a:rPr lang="en-US" smtClean="0"/>
              <a:t>http://www.stpegs.com/About.htm</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66928-13A1-4F3C-81FB-27900BB9E20E}"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Following a 30-year period in which few new reactors were built, it is expected that 4-6 new units may come on line by 2018, the first of those resulting from 16 licence applications to build 24 new nuclear reactors made since mid-2007.</a:t>
            </a:r>
            <a:r>
              <a:rPr lang="en-US" smtClean="0"/>
              <a:t> </a:t>
            </a:r>
          </a:p>
          <a:p>
            <a:r>
              <a:rPr lang="en-US" b="1" smtClean="0"/>
              <a:t>Government policy changes since the late 1990s have helped pave the way for significant growth in nuclear capacity. Government and industry are working closely on expedited approval for construction and new plant designs.</a:t>
            </a:r>
            <a:r>
              <a:rPr lang="en-US" smtClean="0"/>
              <a:t> </a:t>
            </a:r>
          </a:p>
          <a:p>
            <a:r>
              <a:rPr lang="en-US" smtClean="0"/>
              <a:t>Despite a near halt in new construction of more than 30 years, US reliance on nuclear power has continued to grow. In 1980, nuclear plants produced 251 billion kWh, accounting for 11% of the country's electricity generation. In 2008, that output had risen to 809 billion kWh and nearly 20% of electricity, providing more than 30% of the electricity generated from nuclear power worldwide. Much of the increase came from the 47 reactors, all approved for construction before 1977, that came on line in the late 1970s and 1980s, more than doubling US nuclear generation capacity. The US nuclear industry has also achieved remarkable gains in power plant utilisation through improved refuelling, maintenance and safety systems at existing plants.</a:t>
            </a:r>
          </a:p>
          <a:p>
            <a:r>
              <a:rPr lang="en-US" smtClean="0"/>
              <a:t>http://www.world-nuclear.org/info/inf41.html</a:t>
            </a:r>
          </a:p>
        </p:txBody>
      </p:sp>
      <p:sp>
        <p:nvSpPr>
          <p:cNvPr id="4" name="Slide Number Placeholder 3"/>
          <p:cNvSpPr>
            <a:spLocks noGrp="1"/>
          </p:cNvSpPr>
          <p:nvPr>
            <p:ph type="sldNum" sz="quarter" idx="5"/>
          </p:nvPr>
        </p:nvSpPr>
        <p:spPr/>
        <p:txBody>
          <a:bodyPr/>
          <a:lstStyle/>
          <a:p>
            <a:pPr>
              <a:defRPr/>
            </a:pPr>
            <a:fld id="{C3C27FDD-E884-4798-9638-041895B1F4C0}"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http://www.tva.gov/power/images/wbndiag.gif</a:t>
            </a:r>
          </a:p>
          <a:p>
            <a:pPr eaLnBrk="1" hangingPunct="1">
              <a:spcBef>
                <a:spcPct val="0"/>
              </a:spcBef>
            </a:pPr>
            <a:endParaRPr lang="en-US" smtClean="0"/>
          </a:p>
          <a:p>
            <a:pPr eaLnBrk="1" hangingPunct="1">
              <a:spcBef>
                <a:spcPct val="0"/>
              </a:spcBef>
            </a:pPr>
            <a:r>
              <a:rPr lang="en-US" smtClean="0"/>
              <a:t>The </a:t>
            </a:r>
            <a:r>
              <a:rPr lang="en-US" b="1" smtClean="0"/>
              <a:t>light water reactor</a:t>
            </a:r>
            <a:r>
              <a:rPr lang="en-US" smtClean="0"/>
              <a:t> or </a:t>
            </a:r>
            <a:r>
              <a:rPr lang="en-US" b="1" smtClean="0"/>
              <a:t>LWR</a:t>
            </a:r>
            <a:r>
              <a:rPr lang="en-US" smtClean="0"/>
              <a:t> is a type of </a:t>
            </a:r>
            <a:r>
              <a:rPr lang="en-US" smtClean="0">
                <a:hlinkClick r:id="rId3" action="ppaction://hlinkfile" tooltip="Thermal reactor"/>
              </a:rPr>
              <a:t>thermal reactor</a:t>
            </a:r>
            <a:r>
              <a:rPr lang="en-US" smtClean="0"/>
              <a:t> that uses normal water as its coolant and </a:t>
            </a:r>
            <a:r>
              <a:rPr lang="en-US" smtClean="0">
                <a:hlinkClick r:id="rId4" action="ppaction://hlinkfile"/>
              </a:rPr>
              <a:t>neutron moderator</a:t>
            </a:r>
            <a:r>
              <a:rPr lang="en-US" smtClean="0"/>
              <a:t>. Thermal reactors are the most common type of </a:t>
            </a:r>
            <a:r>
              <a:rPr lang="en-US" smtClean="0">
                <a:hlinkClick r:id="rId5" action="ppaction://hlinkfile" tooltip="Nuclear reactor"/>
              </a:rPr>
              <a:t>nuclear reactor</a:t>
            </a:r>
            <a:r>
              <a:rPr lang="en-US" smtClean="0"/>
              <a:t>, and light water reactors are the most common type of thermal reactor. There are three varieties of light water reactors: the </a:t>
            </a:r>
            <a:r>
              <a:rPr lang="en-US" smtClean="0">
                <a:hlinkClick r:id="rId6" action="ppaction://hlinkfile"/>
              </a:rPr>
              <a:t>pressurized water reactor</a:t>
            </a:r>
            <a:r>
              <a:rPr lang="en-US" smtClean="0"/>
              <a:t> (PWR), the </a:t>
            </a:r>
            <a:r>
              <a:rPr lang="en-US" smtClean="0">
                <a:hlinkClick r:id="rId7" action="ppaction://hlinkfile"/>
              </a:rPr>
              <a:t>boiling water reactor</a:t>
            </a:r>
            <a:r>
              <a:rPr lang="en-US" smtClean="0"/>
              <a:t> (BWR), and the </a:t>
            </a:r>
            <a:r>
              <a:rPr lang="en-US" smtClean="0">
                <a:hlinkClick r:id="rId8" action="ppaction://hlinkfile"/>
              </a:rPr>
              <a:t>supercritical water reactor</a:t>
            </a:r>
            <a:r>
              <a:rPr lang="en-US" smtClean="0"/>
              <a:t> (SWR).</a:t>
            </a:r>
          </a:p>
          <a:p>
            <a:pPr eaLnBrk="1" hangingPunct="1">
              <a:spcBef>
                <a:spcPct val="0"/>
              </a:spcBef>
            </a:pPr>
            <a:endParaRPr lang="en-US" smtClean="0"/>
          </a:p>
          <a:p>
            <a:pPr eaLnBrk="1" hangingPunct="1">
              <a:spcBef>
                <a:spcPct val="0"/>
              </a:spcBef>
            </a:pPr>
            <a:r>
              <a:rPr lang="en-US" b="1" smtClean="0"/>
              <a:t>Heavy water reactors</a:t>
            </a:r>
            <a:r>
              <a:rPr lang="en-US" smtClean="0"/>
              <a:t> use </a:t>
            </a:r>
            <a:r>
              <a:rPr lang="en-US" smtClean="0">
                <a:hlinkClick r:id="rId9" action="ppaction://hlinkfile"/>
              </a:rPr>
              <a:t>heavy water</a:t>
            </a:r>
            <a:r>
              <a:rPr lang="en-US" smtClean="0"/>
              <a:t> as a </a:t>
            </a:r>
            <a:r>
              <a:rPr lang="en-US" smtClean="0">
                <a:hlinkClick r:id="rId4" action="ppaction://hlinkfile"/>
              </a:rPr>
              <a:t>neutron moderator</a:t>
            </a:r>
            <a:r>
              <a:rPr lang="en-US" smtClean="0"/>
              <a:t>. Heavy water is </a:t>
            </a:r>
            <a:r>
              <a:rPr lang="en-US" smtClean="0">
                <a:hlinkClick r:id="rId10" action="ppaction://hlinkfile"/>
              </a:rPr>
              <a:t>deuterium</a:t>
            </a:r>
            <a:r>
              <a:rPr lang="en-US" smtClean="0"/>
              <a:t> </a:t>
            </a:r>
            <a:r>
              <a:rPr lang="en-US" smtClean="0">
                <a:hlinkClick r:id="rId11" action="ppaction://hlinkfile"/>
              </a:rPr>
              <a:t>oxide</a:t>
            </a:r>
            <a:r>
              <a:rPr lang="en-US" smtClean="0"/>
              <a:t>, D</a:t>
            </a:r>
            <a:r>
              <a:rPr lang="en-US" baseline="-25000" smtClean="0"/>
              <a:t>2</a:t>
            </a:r>
            <a:r>
              <a:rPr lang="en-US" smtClean="0"/>
              <a:t>O. The most common </a:t>
            </a:r>
            <a:r>
              <a:rPr lang="en-US" smtClean="0">
                <a:hlinkClick r:id="rId12" action="ppaction://hlinkfile"/>
              </a:rPr>
              <a:t>pressurised heavy water reactor</a:t>
            </a:r>
            <a:r>
              <a:rPr lang="en-US" smtClean="0"/>
              <a:t> is the </a:t>
            </a:r>
            <a:r>
              <a:rPr lang="en-US" smtClean="0">
                <a:hlinkClick r:id="rId13" action="ppaction://hlinkfile"/>
              </a:rPr>
              <a:t>CANDU reactor</a:t>
            </a:r>
            <a:r>
              <a:rPr lang="en-US" smtClean="0"/>
              <a:t>.</a:t>
            </a:r>
          </a:p>
          <a:p>
            <a:pPr eaLnBrk="1" hangingPunct="1">
              <a:spcBef>
                <a:spcPct val="0"/>
              </a:spcBef>
            </a:pPr>
            <a:r>
              <a:rPr lang="en-US" smtClean="0"/>
              <a:t>http://en.wikipedia.org/wiki/Heavy_water_reactor</a:t>
            </a: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4B66F8-4680-415B-A80A-A7EA101CE3A1}"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667B3-5119-4095-9E71-E6A99DF71B51}"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153 atm of pressure to keep water from boiling</a:t>
            </a:r>
          </a:p>
        </p:txBody>
      </p:sp>
      <p:sp>
        <p:nvSpPr>
          <p:cNvPr id="4" name="Slide Number Placeholder 3"/>
          <p:cNvSpPr>
            <a:spLocks noGrp="1"/>
          </p:cNvSpPr>
          <p:nvPr>
            <p:ph type="sldNum" sz="quarter" idx="5"/>
          </p:nvPr>
        </p:nvSpPr>
        <p:spPr/>
        <p:txBody>
          <a:bodyPr/>
          <a:lstStyle/>
          <a:p>
            <a:pPr>
              <a:defRPr/>
            </a:pPr>
            <a:fld id="{EA869AFD-85A3-46E4-A5B5-8E08770EE269}"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Pressure inside vessel 75 atm</a:t>
            </a:r>
          </a:p>
        </p:txBody>
      </p:sp>
      <p:sp>
        <p:nvSpPr>
          <p:cNvPr id="4" name="Slide Number Placeholder 3"/>
          <p:cNvSpPr>
            <a:spLocks noGrp="1"/>
          </p:cNvSpPr>
          <p:nvPr>
            <p:ph type="sldNum" sz="quarter" idx="5"/>
          </p:nvPr>
        </p:nvSpPr>
        <p:spPr/>
        <p:txBody>
          <a:bodyPr/>
          <a:lstStyle/>
          <a:p>
            <a:pPr>
              <a:defRPr/>
            </a:pPr>
            <a:fld id="{687722CB-0DCB-402E-BE0F-9B6BFDB60DD3}"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Used by India to produce enriched plutonium for a weapons program</a:t>
            </a:r>
          </a:p>
        </p:txBody>
      </p:sp>
      <p:sp>
        <p:nvSpPr>
          <p:cNvPr id="4" name="Slide Number Placeholder 3"/>
          <p:cNvSpPr>
            <a:spLocks noGrp="1"/>
          </p:cNvSpPr>
          <p:nvPr>
            <p:ph type="sldNum" sz="quarter" idx="5"/>
          </p:nvPr>
        </p:nvSpPr>
        <p:spPr/>
        <p:txBody>
          <a:bodyPr/>
          <a:lstStyle/>
          <a:p>
            <a:pPr>
              <a:defRPr/>
            </a:pPr>
            <a:fld id="{9EDDA811-D77C-489B-B395-DDFC5BC66505}"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Four seconds for a BWR or PWR to scram</a:t>
            </a:r>
          </a:p>
          <a:p>
            <a:r>
              <a:rPr lang="en-US" smtClean="0"/>
              <a:t>In </a:t>
            </a:r>
            <a:r>
              <a:rPr lang="en-US" smtClean="0">
                <a:hlinkClick r:id="rId3" action="ppaction://hlinkfile"/>
              </a:rPr>
              <a:t>nuclear engineering</a:t>
            </a:r>
            <a:r>
              <a:rPr lang="en-US" smtClean="0"/>
              <a:t>, the </a:t>
            </a:r>
            <a:r>
              <a:rPr lang="en-US" b="1" smtClean="0"/>
              <a:t>void coefficient</a:t>
            </a:r>
            <a:r>
              <a:rPr lang="en-US" smtClean="0"/>
              <a:t> (more properly called </a:t>
            </a:r>
            <a:r>
              <a:rPr lang="en-US" b="1" smtClean="0"/>
              <a:t>"void coefficient of reactivity"</a:t>
            </a:r>
            <a:r>
              <a:rPr lang="en-US" smtClean="0"/>
              <a:t>) is a number that can be used to estimate how much the reactivity of a </a:t>
            </a:r>
            <a:r>
              <a:rPr lang="en-US" smtClean="0">
                <a:hlinkClick r:id="rId4" action="ppaction://hlinkfile" tooltip="Nuclear reactor"/>
              </a:rPr>
              <a:t>nuclear reactor</a:t>
            </a:r>
            <a:r>
              <a:rPr lang="en-US" smtClean="0"/>
              <a:t> changes as voids (typically steam bubbles) form in the reactor </a:t>
            </a:r>
            <a:r>
              <a:rPr lang="en-US" smtClean="0">
                <a:hlinkClick r:id="rId5" action="ppaction://hlinkfile" tooltip="Neutron moderator"/>
              </a:rPr>
              <a:t>moderator</a:t>
            </a:r>
            <a:r>
              <a:rPr lang="en-US" smtClean="0"/>
              <a:t> or </a:t>
            </a:r>
            <a:r>
              <a:rPr lang="en-US" smtClean="0">
                <a:hlinkClick r:id="rId6" action="ppaction://hlinkfile"/>
              </a:rPr>
              <a:t>coolant</a:t>
            </a:r>
            <a:r>
              <a:rPr lang="en-US" smtClean="0"/>
              <a:t>. Reactivity is directly related to the tendency of the reactor core to change power level: if reactivity is positive, the core power tends to increase; if it is negative, the core power tends to decrease; if reactivity is zero, the core power tends to remain stable. </a:t>
            </a:r>
          </a:p>
          <a:p>
            <a:r>
              <a:rPr lang="en-US" smtClean="0"/>
              <a:t>http://en.wikipedia.org/wiki/Void_coefficient</a:t>
            </a:r>
          </a:p>
          <a:p>
            <a:endParaRPr lang="en-US" smtClean="0"/>
          </a:p>
          <a:p>
            <a:r>
              <a:rPr lang="en-US" smtClean="0"/>
              <a:t>A </a:t>
            </a:r>
            <a:r>
              <a:rPr lang="en-US" b="1" smtClean="0"/>
              <a:t>scram</a:t>
            </a:r>
            <a:r>
              <a:rPr lang="en-US" smtClean="0"/>
              <a:t> or </a:t>
            </a:r>
            <a:r>
              <a:rPr lang="en-US" b="1" smtClean="0"/>
              <a:t>SCRAM</a:t>
            </a:r>
            <a:r>
              <a:rPr lang="en-US" smtClean="0"/>
              <a:t> is an emergency shutdown of a </a:t>
            </a:r>
            <a:r>
              <a:rPr lang="en-US" smtClean="0">
                <a:hlinkClick r:id="rId4" action="ppaction://hlinkfile" tooltip="Nuclear reactor"/>
              </a:rPr>
              <a:t>nuclear reactor</a:t>
            </a:r>
            <a:r>
              <a:rPr lang="en-US" smtClean="0"/>
              <a:t> – though the term has been extended to cover shutdowns of other complex operations, such as </a:t>
            </a:r>
            <a:r>
              <a:rPr lang="en-US" smtClean="0">
                <a:hlinkClick r:id="rId7" action="ppaction://hlinkfile" tooltip="Server farm"/>
              </a:rPr>
              <a:t>server farms</a:t>
            </a:r>
            <a:r>
              <a:rPr lang="en-US" smtClean="0"/>
              <a:t> and even large </a:t>
            </a:r>
            <a:r>
              <a:rPr lang="en-US" smtClean="0">
                <a:hlinkClick r:id="rId8" action="ppaction://hlinkfile" tooltip="Model railroad"/>
              </a:rPr>
              <a:t>model railroads</a:t>
            </a:r>
            <a:r>
              <a:rPr lang="en-US" smtClean="0"/>
              <a:t> (see </a:t>
            </a:r>
            <a:r>
              <a:rPr lang="en-US" smtClean="0">
                <a:hlinkClick r:id="rId9" action="ppaction://hlinkfile"/>
              </a:rPr>
              <a:t>Tech Model Railroad Club</a:t>
            </a:r>
            <a:r>
              <a:rPr lang="en-US" smtClean="0"/>
              <a:t>). In commercial reactor operations, this emergency shutdown is often referred to as a "SCRAM" at </a:t>
            </a:r>
            <a:r>
              <a:rPr lang="en-US" smtClean="0">
                <a:hlinkClick r:id="rId10" action="ppaction://hlinkfile" tooltip="Boiling water reactors"/>
              </a:rPr>
              <a:t>boiling water reactors</a:t>
            </a:r>
            <a:r>
              <a:rPr lang="en-US" smtClean="0"/>
              <a:t> (BWR), and as a "reactor </a:t>
            </a:r>
            <a:r>
              <a:rPr lang="en-US" i="1" smtClean="0"/>
              <a:t>trip</a:t>
            </a:r>
            <a:r>
              <a:rPr lang="en-US" smtClean="0"/>
              <a:t>" at </a:t>
            </a:r>
            <a:r>
              <a:rPr lang="en-US" smtClean="0">
                <a:hlinkClick r:id="rId11" action="ppaction://hlinkfile" tooltip="Pressurized water reactors"/>
              </a:rPr>
              <a:t>pressurized water reactors</a:t>
            </a:r>
            <a:r>
              <a:rPr lang="en-US" smtClean="0"/>
              <a:t> (PWR).</a:t>
            </a:r>
            <a:r>
              <a:rPr lang="en-US" baseline="30000" smtClean="0">
                <a:hlinkClick r:id="" action="ppaction://hlinkfile"/>
              </a:rPr>
              <a:t>[a]</a:t>
            </a:r>
            <a:endParaRPr lang="en-US" smtClean="0"/>
          </a:p>
          <a:p>
            <a:r>
              <a:rPr lang="en-US" smtClean="0"/>
              <a:t>http://en.wikipedia.org/wiki/Scram</a:t>
            </a:r>
          </a:p>
        </p:txBody>
      </p:sp>
      <p:sp>
        <p:nvSpPr>
          <p:cNvPr id="4" name="Slide Number Placeholder 3"/>
          <p:cNvSpPr>
            <a:spLocks noGrp="1"/>
          </p:cNvSpPr>
          <p:nvPr>
            <p:ph type="sldNum" sz="quarter" idx="5"/>
          </p:nvPr>
        </p:nvSpPr>
        <p:spPr/>
        <p:txBody>
          <a:bodyPr/>
          <a:lstStyle/>
          <a:p>
            <a:pPr>
              <a:defRPr/>
            </a:pPr>
            <a:fld id="{FC601098-616A-4997-93AD-8E121052D44E}"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Actually be exposed to more radiation by living outside a coal plant than outside a nuclear plant. Also, will receive more radiation from flying between the east and west coast than from living outside a nuclear power plant. </a:t>
            </a:r>
          </a:p>
        </p:txBody>
      </p:sp>
      <p:sp>
        <p:nvSpPr>
          <p:cNvPr id="4" name="Slide Number Placeholder 3"/>
          <p:cNvSpPr>
            <a:spLocks noGrp="1"/>
          </p:cNvSpPr>
          <p:nvPr>
            <p:ph type="sldNum" sz="quarter" idx="5"/>
          </p:nvPr>
        </p:nvSpPr>
        <p:spPr/>
        <p:txBody>
          <a:bodyPr/>
          <a:lstStyle/>
          <a:p>
            <a:pPr>
              <a:defRPr/>
            </a:pPr>
            <a:fld id="{5EA26F78-4D2B-4958-B4B8-F26B90A3EB7A}"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Conatinment wall ~3 meters?</a:t>
            </a:r>
          </a:p>
        </p:txBody>
      </p:sp>
      <p:sp>
        <p:nvSpPr>
          <p:cNvPr id="4" name="Slide Number Placeholder 3"/>
          <p:cNvSpPr>
            <a:spLocks noGrp="1"/>
          </p:cNvSpPr>
          <p:nvPr>
            <p:ph type="sldNum" sz="quarter" idx="5"/>
          </p:nvPr>
        </p:nvSpPr>
        <p:spPr/>
        <p:txBody>
          <a:bodyPr/>
          <a:lstStyle/>
          <a:p>
            <a:pPr>
              <a:defRPr/>
            </a:pPr>
            <a:fld id="{FBE05150-2DAF-4EC2-8570-359CBD0CC8F4}" type="slidenum">
              <a:rPr lang="en-US" smtClean="0"/>
              <a:pPr>
                <a:defRPr/>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Main uses for 60Co:</a:t>
            </a:r>
          </a:p>
          <a:p>
            <a:r>
              <a:rPr lang="en-US" smtClean="0"/>
              <a:t>As a tracer for cobalt in chemical reactions,</a:t>
            </a:r>
          </a:p>
          <a:p>
            <a:r>
              <a:rPr lang="en-US" smtClean="0">
                <a:hlinkClick r:id="rId3" action="ppaction://hlinkfile" tooltip="Sterilization (microbiology)"/>
              </a:rPr>
              <a:t>Sterilization</a:t>
            </a:r>
            <a:r>
              <a:rPr lang="en-US" smtClean="0"/>
              <a:t> of medical equipment,</a:t>
            </a:r>
          </a:p>
          <a:p>
            <a:r>
              <a:rPr lang="en-US" smtClean="0"/>
              <a:t>Radiation source for medical </a:t>
            </a:r>
            <a:r>
              <a:rPr lang="en-US" smtClean="0">
                <a:hlinkClick r:id="rId4" action="ppaction://hlinkfile" tooltip="Radiotherapy"/>
              </a:rPr>
              <a:t>radiotherapy</a:t>
            </a:r>
            <a:r>
              <a:rPr lang="en-US" smtClean="0"/>
              <a:t>,</a:t>
            </a:r>
          </a:p>
          <a:p>
            <a:r>
              <a:rPr lang="en-US" smtClean="0"/>
              <a:t>Radiation source for industrial </a:t>
            </a:r>
            <a:r>
              <a:rPr lang="en-US" smtClean="0">
                <a:hlinkClick r:id="rId5" action="ppaction://hlinkfile" tooltip="Radiography"/>
              </a:rPr>
              <a:t>radiography</a:t>
            </a:r>
            <a:r>
              <a:rPr lang="en-US" smtClean="0"/>
              <a:t>,</a:t>
            </a:r>
          </a:p>
          <a:p>
            <a:r>
              <a:rPr lang="en-US" smtClean="0"/>
              <a:t>Radioactive source for leveling devices and thickness gauges,</a:t>
            </a:r>
          </a:p>
          <a:p>
            <a:r>
              <a:rPr lang="en-US" smtClean="0"/>
              <a:t>As a radioactive source for </a:t>
            </a:r>
            <a:r>
              <a:rPr lang="en-US" smtClean="0">
                <a:hlinkClick r:id="rId6" action="ppaction://hlinkfile" tooltip="Food irradiation"/>
              </a:rPr>
              <a:t>food irradiation</a:t>
            </a:r>
            <a:r>
              <a:rPr lang="en-US" smtClean="0"/>
              <a:t> and </a:t>
            </a:r>
            <a:r>
              <a:rPr lang="en-US" smtClean="0">
                <a:hlinkClick r:id="rId7" action="ppaction://hlinkfile" tooltip="Blood bank"/>
              </a:rPr>
              <a:t>blood irradiation</a:t>
            </a:r>
            <a:r>
              <a:rPr lang="en-US" smtClean="0"/>
              <a:t>, and</a:t>
            </a:r>
          </a:p>
          <a:p>
            <a:r>
              <a:rPr lang="en-US" smtClean="0"/>
              <a:t>As a radioactive source for laboratory use.</a:t>
            </a:r>
          </a:p>
          <a:p>
            <a:endParaRPr lang="en-US" smtClean="0"/>
          </a:p>
        </p:txBody>
      </p:sp>
      <p:sp>
        <p:nvSpPr>
          <p:cNvPr id="4" name="Slide Number Placeholder 3"/>
          <p:cNvSpPr>
            <a:spLocks noGrp="1"/>
          </p:cNvSpPr>
          <p:nvPr>
            <p:ph type="sldNum" sz="quarter" idx="5"/>
          </p:nvPr>
        </p:nvSpPr>
        <p:spPr/>
        <p:txBody>
          <a:bodyPr/>
          <a:lstStyle/>
          <a:p>
            <a:pPr>
              <a:defRPr/>
            </a:pPr>
            <a:fld id="{6D752717-D3E9-47E2-817E-31D4EF5A7ACE}" type="slidenum">
              <a:rPr lang="en-US" smtClean="0"/>
              <a:pPr>
                <a:defRPr/>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http://en.wikipedia.org/wiki/File:Sources_of_electricity_in_the_USA_2006.png</a:t>
            </a:r>
          </a:p>
        </p:txBody>
      </p:sp>
      <p:sp>
        <p:nvSpPr>
          <p:cNvPr id="4" name="Slide Number Placeholder 3"/>
          <p:cNvSpPr>
            <a:spLocks noGrp="1"/>
          </p:cNvSpPr>
          <p:nvPr>
            <p:ph type="sldNum" sz="quarter" idx="5"/>
          </p:nvPr>
        </p:nvSpPr>
        <p:spPr/>
        <p:txBody>
          <a:bodyPr/>
          <a:lstStyle/>
          <a:p>
            <a:pPr>
              <a:defRPr/>
            </a:pPr>
            <a:fld id="{4A720D37-2C8B-4587-AA8B-609697A82B84}" type="slidenum">
              <a:rPr lang="en-US" smtClean="0"/>
              <a:pPr>
                <a:defRPr/>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ITER in South France</a:t>
            </a:r>
          </a:p>
        </p:txBody>
      </p:sp>
      <p:sp>
        <p:nvSpPr>
          <p:cNvPr id="4" name="Slide Number Placeholder 3"/>
          <p:cNvSpPr>
            <a:spLocks noGrp="1"/>
          </p:cNvSpPr>
          <p:nvPr>
            <p:ph type="sldNum" sz="quarter" idx="5"/>
          </p:nvPr>
        </p:nvSpPr>
        <p:spPr/>
        <p:txBody>
          <a:bodyPr/>
          <a:lstStyle/>
          <a:p>
            <a:pPr>
              <a:defRPr/>
            </a:pPr>
            <a:fld id="{A34CDC00-B5C8-4588-8153-6615FECCA0EB}" type="slidenum">
              <a:rPr lang="en-US" smtClean="0"/>
              <a:pPr>
                <a:defRPr/>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D82CDC-E38B-4E60-8F4C-B53BDD0F4958}" type="slidenum">
              <a:rPr lang="en-US" smtClean="0"/>
              <a:pPr>
                <a:defRPr/>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E778EC-8784-4FD1-B38B-889EBCD5A56F}"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8DCA141-5C7D-4041-B76E-128367368CB2}"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63E141D-5AD6-46D6-862C-8D1C964D69C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http://en.wikipedia.org/wiki/File:Albert_Einstein_portrait.jpg</a:t>
            </a:r>
          </a:p>
          <a:p>
            <a:pPr eaLnBrk="1" hangingPunct="1">
              <a:spcBef>
                <a:spcPct val="0"/>
              </a:spcBef>
            </a:pPr>
            <a:endParaRPr lang="en-US" smtClean="0"/>
          </a:p>
          <a:p>
            <a:pPr eaLnBrk="1" hangingPunct="1">
              <a:spcBef>
                <a:spcPct val="0"/>
              </a:spcBef>
            </a:pPr>
            <a:r>
              <a:rPr lang="en-US" smtClean="0"/>
              <a:t>Mass defect: sum of the parts is not equal to mass of the new nucleus.  Some mass is lost in the energy required to bind them together.  </a:t>
            </a:r>
          </a:p>
          <a:p>
            <a:pPr eaLnBrk="1" hangingPunct="1">
              <a:spcBef>
                <a:spcPct val="0"/>
              </a:spcBef>
            </a:pPr>
            <a:r>
              <a:rPr lang="en-US" smtClean="0"/>
              <a:t>Photoelectric effect: defined light as photons, not waves.  Energy=frequency*plank’s constant</a:t>
            </a:r>
          </a:p>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7C540C-5E83-4CBC-BB90-B165FBD8778D}"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29DE8B-123C-46E7-8744-EF56AC99BBF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BF2C79A-5B94-4175-9ACA-746F12DDEA5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B954A4-4E02-441C-A38A-CEAC37A199B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E2C5E2-D1CE-458E-B9A3-6235B8D95E0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997" y="2130425"/>
            <a:ext cx="7431202" cy="1470025"/>
          </a:xfrm>
          <a:prstGeom prst="rect">
            <a:avLst/>
          </a:prstGeo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026995" y="3886200"/>
            <a:ext cx="7431203"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 xmlns:p14="http://schemas.microsoft.com/office/powerpoint/2010/main" val="349498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ce-Divider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4992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090" y="1763990"/>
            <a:ext cx="7425110" cy="43621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pPr/>
              <a:t>8/23/2013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 xmlns:p14="http://schemas.microsoft.com/office/powerpoint/2010/main" val="137949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981EE-C3D8-694F-97FF-F68C7832F9E8}"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 xmlns:p14="http://schemas.microsoft.com/office/powerpoint/2010/main" val="6022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981EE-C3D8-694F-97FF-F68C7832F9E8}" type="datetimeFigureOut">
              <a:rPr lang="en-US" smtClean="0"/>
              <a:pPr/>
              <a:t>8/23/2013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 xmlns:p14="http://schemas.microsoft.com/office/powerpoint/2010/main" val="320347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k Background">
    <p:bg>
      <p:bgPr>
        <a:solidFill>
          <a:srgbClr val="10233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65000"/>
                  </a:schemeClr>
                </a:solidFill>
              </a:defRPr>
            </a:lvl1pPr>
          </a:lstStyle>
          <a:p>
            <a:fld id="{14B981EE-C3D8-694F-97FF-F68C7832F9E8}" type="datetimeFigureOut">
              <a:rPr lang="en-US" smtClean="0"/>
              <a:pPr/>
              <a:t>8/23/2013</a:t>
            </a:fld>
            <a:endParaRPr lang="en-US" dirty="0"/>
          </a:p>
        </p:txBody>
      </p:sp>
      <p:sp>
        <p:nvSpPr>
          <p:cNvPr id="4" name="Footer Placeholder 3"/>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0282314-900F-3548-907F-397C26204449}" type="slidenum">
              <a:rPr lang="en-US" smtClean="0"/>
              <a:pPr/>
              <a:t>‹#›</a:t>
            </a:fld>
            <a:endParaRPr lang="en-US" dirty="0"/>
          </a:p>
        </p:txBody>
      </p:sp>
    </p:spTree>
    <p:extLst>
      <p:ext uri="{BB962C8B-B14F-4D97-AF65-F5344CB8AC3E}">
        <p14:creationId xmlns="" xmlns:p14="http://schemas.microsoft.com/office/powerpoint/2010/main" val="164645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 xmlns:p14="http://schemas.microsoft.com/office/powerpoint/2010/main" val="141795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8/23/2013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 xmlns:p14="http://schemas.microsoft.com/office/powerpoint/2010/main" val="125011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10233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8/23/2013</a:t>
            </a:fld>
            <a:endParaRPr lang="en-US" dirty="0"/>
          </a:p>
        </p:txBody>
      </p:sp>
      <p:sp>
        <p:nvSpPr>
          <p:cNvPr id="6" name="Footer Placeholder 5"/>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40282314-900F-3548-907F-397C26204449}" type="slidenum">
              <a:rPr lang="en-US" smtClean="0"/>
              <a:pPr/>
              <a:t>‹#›</a:t>
            </a:fld>
            <a:endParaRPr lang="en-US" dirty="0"/>
          </a:p>
        </p:txBody>
      </p:sp>
    </p:spTree>
    <p:extLst>
      <p:ext uri="{BB962C8B-B14F-4D97-AF65-F5344CB8AC3E}">
        <p14:creationId xmlns="" xmlns:p14="http://schemas.microsoft.com/office/powerpoint/2010/main" val="117405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8709C6F-15D6-4E51-A510-5202334763C4}" type="datetimeFigureOut">
              <a:rPr lang="en-US"/>
              <a:pPr>
                <a:defRPr/>
              </a:pPr>
              <a:t>8/23/2013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5CA2CDC-82C6-4CC2-AE5E-70B5E81771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3090" y="1763990"/>
            <a:ext cx="7425110" cy="43621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981EE-C3D8-694F-97FF-F68C7832F9E8}" type="datetimeFigureOut">
              <a:rPr lang="en-US" smtClean="0"/>
              <a:pPr/>
              <a:t>8/23/2013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82314-900F-3548-907F-397C26204449}" type="slidenum">
              <a:rPr lang="en-US" smtClean="0"/>
              <a:pPr/>
              <a:t>‹#›</a:t>
            </a:fld>
            <a:endParaRPr lang="en-US"/>
          </a:p>
        </p:txBody>
      </p:sp>
      <p:sp>
        <p:nvSpPr>
          <p:cNvPr id="7" name="Round Same Side Corner Rectangle 6"/>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7054646" y="660814"/>
            <a:ext cx="1403554" cy="518049"/>
          </a:xfrm>
          <a:prstGeom prst="rect">
            <a:avLst/>
          </a:prstGeom>
        </p:spPr>
      </p:pic>
    </p:spTree>
    <p:extLst>
      <p:ext uri="{BB962C8B-B14F-4D97-AF65-F5344CB8AC3E}">
        <p14:creationId xmlns="" xmlns:p14="http://schemas.microsoft.com/office/powerpoint/2010/main" val="369974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7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0233F"/>
        </a:solidFill>
        <a:effectLst/>
      </p:bgPr>
    </p:bg>
    <p:spTree>
      <p:nvGrpSpPr>
        <p:cNvPr id="1" name=""/>
        <p:cNvGrpSpPr/>
        <p:nvPr/>
      </p:nvGrpSpPr>
      <p:grpSpPr>
        <a:xfrm>
          <a:off x="0" y="0"/>
          <a:ext cx="0" cy="0"/>
          <a:chOff x="0" y="0"/>
          <a:chExt cx="0" cy="0"/>
        </a:xfrm>
      </p:grpSpPr>
      <p:sp>
        <p:nvSpPr>
          <p:cNvPr id="8" name="TextBox 7"/>
          <p:cNvSpPr txBox="1"/>
          <p:nvPr/>
        </p:nvSpPr>
        <p:spPr>
          <a:xfrm>
            <a:off x="5787764" y="3302972"/>
            <a:ext cx="2853077" cy="369332"/>
          </a:xfrm>
          <a:prstGeom prst="rect">
            <a:avLst/>
          </a:prstGeom>
          <a:noFill/>
        </p:spPr>
        <p:txBody>
          <a:bodyPr wrap="none" rtlCol="0">
            <a:spAutoFit/>
          </a:bodyPr>
          <a:lstStyle/>
          <a:p>
            <a:r>
              <a:rPr lang="en-US" b="1" i="0" dirty="0" smtClean="0">
                <a:solidFill>
                  <a:schemeClr val="bg1"/>
                </a:solidFill>
                <a:latin typeface="TradeGothic"/>
                <a:cs typeface="TradeGothic"/>
              </a:rPr>
              <a:t>American Nuclear Society</a:t>
            </a:r>
            <a:endParaRPr lang="en-US" b="1" i="0" dirty="0">
              <a:solidFill>
                <a:schemeClr val="bg1"/>
              </a:solidFill>
              <a:latin typeface="TradeGothic"/>
              <a:cs typeface="TradeGothic"/>
            </a:endParaRPr>
          </a:p>
        </p:txBody>
      </p:sp>
      <p:pic>
        <p:nvPicPr>
          <p:cNvPr id="11" name="Picture 10"/>
          <p:cNvPicPr>
            <a:picLocks noChangeAspect="1"/>
          </p:cNvPicPr>
          <p:nvPr/>
        </p:nvPicPr>
        <p:blipFill>
          <a:blip r:embed="rId3">
            <a:alphaModFix amt="92000"/>
            <a:extLst>
              <a:ext uri="{28A0092B-C50C-407E-A947-70E740481C1C}">
                <a14:useLocalDpi xmlns="" xmlns:a14="http://schemas.microsoft.com/office/drawing/2010/main" val="0"/>
              </a:ext>
            </a:extLst>
          </a:blip>
          <a:stretch>
            <a:fillRect/>
          </a:stretch>
        </p:blipFill>
        <p:spPr>
          <a:xfrm>
            <a:off x="0" y="250625"/>
            <a:ext cx="6858000" cy="6607375"/>
          </a:xfrm>
          <a:prstGeom prst="rect">
            <a:avLst/>
          </a:prstGeom>
        </p:spPr>
      </p:pic>
    </p:spTree>
    <p:extLst>
      <p:ext uri="{BB962C8B-B14F-4D97-AF65-F5344CB8AC3E}">
        <p14:creationId xmlns="" xmlns:p14="http://schemas.microsoft.com/office/powerpoint/2010/main" val="3507199422"/>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wpclipart.com/energy/nuclear/nuclear_reactor.p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_RGM4Abv8" TargetMode="External"/><Relationship Id="rId2" Type="http://schemas.openxmlformats.org/officeDocument/2006/relationships/hyperlink" Target="http://www.youtube.com/watch?v=1eJMY9MT4a8"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cstate="print"/>
          <a:srcRect t="22252"/>
          <a:stretch>
            <a:fillRect/>
          </a:stretch>
        </p:blipFill>
        <p:spPr bwMode="auto">
          <a:xfrm>
            <a:off x="886408" y="1539551"/>
            <a:ext cx="7800392" cy="4006897"/>
          </a:xfrm>
          <a:prstGeom prst="rect">
            <a:avLst/>
          </a:prstGeom>
          <a:noFill/>
          <a:ln w="9525">
            <a:noFill/>
            <a:miter lim="800000"/>
            <a:headEnd/>
            <a:tailEnd/>
          </a:ln>
        </p:spPr>
      </p:pic>
      <p:sp>
        <p:nvSpPr>
          <p:cNvPr id="6" name="Text Placeholder 5"/>
          <p:cNvSpPr>
            <a:spLocks noGrp="1"/>
          </p:cNvSpPr>
          <p:nvPr>
            <p:ph type="body" sz="half" idx="2"/>
          </p:nvPr>
        </p:nvSpPr>
        <p:spPr/>
        <p:txBody>
          <a:bodyPr>
            <a:normAutofit fontScale="47500" lnSpcReduction="20000"/>
          </a:bodyPr>
          <a:lstStyle/>
          <a:p>
            <a:r>
              <a:rPr lang="en-US" sz="5100" b="1" dirty="0" smtClean="0">
                <a:effectLst>
                  <a:outerShdw blurRad="38100" dist="25400" dir="5400000" algn="tl" rotWithShape="0">
                    <a:srgbClr val="000000">
                      <a:alpha val="43000"/>
                    </a:srgbClr>
                  </a:outerShdw>
                </a:effectLst>
              </a:rPr>
              <a:t>Nuclear Power Technology</a:t>
            </a:r>
          </a:p>
          <a:p>
            <a:endParaRPr lang="en-US" dirty="0"/>
          </a:p>
        </p:txBody>
      </p:sp>
      <p:sp>
        <p:nvSpPr>
          <p:cNvPr id="2" name="Title 1"/>
          <p:cNvSpPr>
            <a:spLocks noGrp="1"/>
          </p:cNvSpPr>
          <p:nvPr>
            <p:ph type="ctrTitle" idx="4294967295"/>
          </p:nvPr>
        </p:nvSpPr>
        <p:spPr>
          <a:xfrm>
            <a:off x="0" y="391886"/>
            <a:ext cx="7851775" cy="1828800"/>
          </a:xfrm>
          <a:prstGeom prst="rect">
            <a:avLst/>
          </a:prstGeom>
        </p:spPr>
        <p:txBody>
          <a:bodyPr/>
          <a:lstStyle/>
          <a:p>
            <a:pPr fontAlgn="auto">
              <a:spcAft>
                <a:spcPts val="0"/>
              </a:spcAft>
              <a:defRPr/>
            </a:pPr>
            <a:r>
              <a:rPr lang="en-US" sz="3600" dirty="0" smtClean="0"/>
              <a:t>Nuclear </a:t>
            </a:r>
            <a:r>
              <a:rPr lang="en-US" sz="3600" dirty="0" smtClean="0"/>
              <a:t>Science Merit </a:t>
            </a:r>
            <a:r>
              <a:rPr lang="en-US" sz="3600" dirty="0" smtClean="0"/>
              <a:t>Badge:</a:t>
            </a:r>
            <a:endParaRPr sz="3600" dirty="0"/>
          </a:p>
        </p:txBody>
      </p:sp>
      <p:sp>
        <p:nvSpPr>
          <p:cNvPr id="4" name="Title 1"/>
          <p:cNvSpPr txBox="1">
            <a:spLocks/>
          </p:cNvSpPr>
          <p:nvPr/>
        </p:nvSpPr>
        <p:spPr>
          <a:xfrm>
            <a:off x="-1752600" y="1981200"/>
            <a:ext cx="10439400" cy="1828800"/>
          </a:xfrm>
          <a:prstGeom prst="rect">
            <a:avLst/>
          </a:prstGeom>
          <a:ln>
            <a:noFill/>
          </a:ln>
        </p:spPr>
        <p:txBody>
          <a:bodyPr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r" fontAlgn="auto">
              <a:spcAft>
                <a:spcPts val="0"/>
              </a:spcAft>
              <a:defRPr/>
            </a:pPr>
            <a:endParaRPr lang="en-US" sz="48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M\Desktop\chain reaction.JPG"/>
          <p:cNvPicPr>
            <a:picLocks noGrp="1" noChangeAspect="1" noChangeArrowheads="1"/>
          </p:cNvPicPr>
          <p:nvPr>
            <p:ph idx="1"/>
          </p:nvPr>
        </p:nvPicPr>
        <p:blipFill>
          <a:blip r:embed="rId2" cstate="print"/>
          <a:srcRect/>
          <a:stretch>
            <a:fillRect/>
          </a:stretch>
        </p:blipFill>
        <p:spPr>
          <a:xfrm>
            <a:off x="-14288" y="1697736"/>
            <a:ext cx="9305926" cy="4267200"/>
          </a:xfrm>
        </p:spPr>
      </p:pic>
      <p:sp>
        <p:nvSpPr>
          <p:cNvPr id="3" name="Title 1"/>
          <p:cNvSpPr>
            <a:spLocks noGrp="1"/>
          </p:cNvSpPr>
          <p:nvPr>
            <p:ph type="title" idx="4294967295"/>
          </p:nvPr>
        </p:nvSpPr>
        <p:spPr>
          <a:xfrm>
            <a:off x="0" y="374650"/>
            <a:ext cx="8229600" cy="1143000"/>
          </a:xfrm>
          <a:prstGeom prst="rect">
            <a:avLst/>
          </a:prstGeom>
        </p:spPr>
        <p:txBody>
          <a:bodyPr/>
          <a:lstStyle/>
          <a:p>
            <a:r>
              <a:rPr lang="en-US" dirty="0" smtClean="0"/>
              <a:t>Chain Reaction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smtClean="0"/>
              <a:t>Use dominoes to model a chain reaction. </a:t>
            </a:r>
          </a:p>
          <a:p>
            <a:pPr lvl="1"/>
            <a:r>
              <a:rPr lang="en-US" dirty="0" smtClean="0"/>
              <a:t>Neutron hits a nucleus</a:t>
            </a:r>
          </a:p>
          <a:p>
            <a:pPr lvl="1"/>
            <a:r>
              <a:rPr lang="en-US" dirty="0" smtClean="0"/>
              <a:t>Creates more neutrons , some of which hit another nucleus and cause another reaction, some of which leak off.</a:t>
            </a:r>
          </a:p>
        </p:txBody>
      </p:sp>
      <p:sp>
        <p:nvSpPr>
          <p:cNvPr id="34817" name="Title 1"/>
          <p:cNvSpPr>
            <a:spLocks noGrp="1"/>
          </p:cNvSpPr>
          <p:nvPr>
            <p:ph type="title" idx="4294967295"/>
          </p:nvPr>
        </p:nvSpPr>
        <p:spPr>
          <a:xfrm>
            <a:off x="0" y="384175"/>
            <a:ext cx="8229600" cy="1143000"/>
          </a:xfrm>
          <a:prstGeom prst="rect">
            <a:avLst/>
          </a:prstGeom>
        </p:spPr>
        <p:txBody>
          <a:bodyPr/>
          <a:lstStyle/>
          <a:p>
            <a:r>
              <a:rPr lang="en-US" dirty="0" smtClean="0"/>
              <a:t>Demo Chain Reaction</a:t>
            </a:r>
          </a:p>
        </p:txBody>
      </p:sp>
      <p:pic>
        <p:nvPicPr>
          <p:cNvPr id="6" name="Content Placeholder 5" descr="bones2.bmp"/>
          <p:cNvPicPr>
            <a:picLocks noGrp="1" noChangeAspect="1"/>
          </p:cNvPicPr>
          <p:nvPr>
            <p:ph sz="half" idx="2"/>
          </p:nvPr>
        </p:nvPicPr>
        <p:blipFill>
          <a:blip r:embed="rId2" cstate="print"/>
          <a:srcRect t="12754"/>
          <a:stretch>
            <a:fillRect/>
          </a:stretch>
        </p:blipFill>
        <p:spPr bwMode="auto">
          <a:xfrm>
            <a:off x="4727448" y="1781829"/>
            <a:ext cx="3831335" cy="4226384"/>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utron lifecycle.jpg"/>
          <p:cNvPicPr>
            <a:picLocks noGrp="1" noChangeAspect="1"/>
          </p:cNvPicPr>
          <p:nvPr>
            <p:ph idx="1"/>
          </p:nvPr>
        </p:nvPicPr>
        <p:blipFill>
          <a:blip r:embed="rId2" cstate="print"/>
          <a:srcRect/>
          <a:stretch>
            <a:fillRect/>
          </a:stretch>
        </p:blipFill>
        <p:spPr>
          <a:xfrm>
            <a:off x="2362200" y="1482725"/>
            <a:ext cx="4419600" cy="5375275"/>
          </a:xfrm>
        </p:spPr>
      </p:pic>
      <p:sp>
        <p:nvSpPr>
          <p:cNvPr id="35842" name="Title 1"/>
          <p:cNvSpPr>
            <a:spLocks noGrp="1"/>
          </p:cNvSpPr>
          <p:nvPr>
            <p:ph type="title"/>
          </p:nvPr>
        </p:nvSpPr>
        <p:spPr>
          <a:xfrm>
            <a:off x="0" y="347472"/>
            <a:ext cx="8229600" cy="1657350"/>
          </a:xfrm>
        </p:spPr>
        <p:txBody>
          <a:bodyPr/>
          <a:lstStyle/>
          <a:p>
            <a:r>
              <a:rPr lang="en-US" sz="4000" dirty="0" smtClean="0"/>
              <a:t>A chain reaction in detail</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25000" lnSpcReduction="20000"/>
          </a:bodyPr>
          <a:lstStyle/>
          <a:p>
            <a:pPr>
              <a:lnSpc>
                <a:spcPct val="120000"/>
              </a:lnSpc>
            </a:pPr>
            <a:r>
              <a:rPr lang="en-US" sz="8000" dirty="0" smtClean="0"/>
              <a:t>In 1942, the first atomic pile was built by Fermi and a group of scientists by carefully spacing lumps of uranium in graphite (the moderator).</a:t>
            </a:r>
          </a:p>
          <a:p>
            <a:pPr>
              <a:lnSpc>
                <a:spcPct val="120000"/>
              </a:lnSpc>
            </a:pPr>
            <a:endParaRPr lang="en-US" sz="8000" dirty="0" smtClean="0"/>
          </a:p>
          <a:p>
            <a:pPr>
              <a:lnSpc>
                <a:spcPct val="120000"/>
              </a:lnSpc>
            </a:pPr>
            <a:r>
              <a:rPr lang="en-US" sz="8000" dirty="0" smtClean="0"/>
              <a:t>Rods covered with cadmium, called “control rods,” were used to keep the reaction from starting by absorbing neutrons. </a:t>
            </a:r>
          </a:p>
          <a:p>
            <a:pPr>
              <a:lnSpc>
                <a:spcPct val="120000"/>
              </a:lnSpc>
            </a:pPr>
            <a:endParaRPr lang="en-US" sz="8000" dirty="0" smtClean="0"/>
          </a:p>
          <a:p>
            <a:pPr>
              <a:lnSpc>
                <a:spcPct val="120000"/>
              </a:lnSpc>
            </a:pPr>
            <a:r>
              <a:rPr lang="en-US" sz="8000" dirty="0" smtClean="0"/>
              <a:t>As the rods were removed, the neutrons started the chain reaction and the pile became “critical”</a:t>
            </a:r>
          </a:p>
          <a:p>
            <a:pPr>
              <a:lnSpc>
                <a:spcPct val="90000"/>
              </a:lnSpc>
            </a:pPr>
            <a:endParaRPr lang="en-US" dirty="0" smtClean="0"/>
          </a:p>
        </p:txBody>
      </p:sp>
      <p:sp>
        <p:nvSpPr>
          <p:cNvPr id="6" name="Content Placeholder 5"/>
          <p:cNvSpPr>
            <a:spLocks noGrp="1"/>
          </p:cNvSpPr>
          <p:nvPr>
            <p:ph sz="half" idx="2"/>
          </p:nvPr>
        </p:nvSpPr>
        <p:spPr/>
        <p:txBody>
          <a:bodyPr/>
          <a:lstStyle/>
          <a:p>
            <a:endParaRPr lang="en-US"/>
          </a:p>
        </p:txBody>
      </p:sp>
      <p:sp>
        <p:nvSpPr>
          <p:cNvPr id="36865" name="Title 1"/>
          <p:cNvSpPr>
            <a:spLocks noGrp="1"/>
          </p:cNvSpPr>
          <p:nvPr>
            <p:ph type="title" idx="4294967295"/>
          </p:nvPr>
        </p:nvSpPr>
        <p:spPr>
          <a:xfrm>
            <a:off x="0" y="393700"/>
            <a:ext cx="7882128" cy="914400"/>
          </a:xfrm>
          <a:prstGeom prst="rect">
            <a:avLst/>
          </a:prstGeom>
        </p:spPr>
        <p:txBody>
          <a:bodyPr/>
          <a:lstStyle/>
          <a:p>
            <a:r>
              <a:rPr lang="en-US" sz="3600" dirty="0" smtClean="0"/>
              <a:t>The First Nuclear Reactor</a:t>
            </a:r>
          </a:p>
        </p:txBody>
      </p:sp>
      <p:pic>
        <p:nvPicPr>
          <p:cNvPr id="43011" name="Picture 2" descr="http://www.neis.org/images/cp2b.jpg"/>
          <p:cNvPicPr>
            <a:picLocks noChangeAspect="1" noChangeArrowheads="1"/>
          </p:cNvPicPr>
          <p:nvPr/>
        </p:nvPicPr>
        <p:blipFill>
          <a:blip r:embed="rId3" cstate="print"/>
          <a:srcRect/>
          <a:stretch>
            <a:fillRect/>
          </a:stretch>
        </p:blipFill>
        <p:spPr bwMode="auto">
          <a:xfrm>
            <a:off x="4648200" y="1716950"/>
            <a:ext cx="4038600" cy="5048250"/>
          </a:xfrm>
          <a:prstGeom prst="rect">
            <a:avLst/>
          </a:prstGeom>
          <a:noFill/>
          <a:ln w="9525">
            <a:noFill/>
            <a:miter lim="800000"/>
            <a:headEnd/>
            <a:tailEnd/>
          </a:ln>
        </p:spPr>
      </p:pic>
      <p:pic>
        <p:nvPicPr>
          <p:cNvPr id="43012" name="Picture 4" descr="http://www.atomicarchive.com/Photos/CP1/images/SB04.jpg"/>
          <p:cNvPicPr>
            <a:picLocks noChangeAspect="1" noChangeArrowheads="1"/>
          </p:cNvPicPr>
          <p:nvPr/>
        </p:nvPicPr>
        <p:blipFill>
          <a:blip r:embed="rId4" cstate="print"/>
          <a:srcRect/>
          <a:stretch>
            <a:fillRect/>
          </a:stretch>
        </p:blipFill>
        <p:spPr bwMode="auto">
          <a:xfrm>
            <a:off x="4648200" y="3542575"/>
            <a:ext cx="2514600" cy="32226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0" presetClass="entr" presetSubtype="0" fill="hold" nodeType="withEffect">
                                  <p:stCondLst>
                                    <p:cond delay="0"/>
                                  </p:stCondLst>
                                  <p:childTnLst>
                                    <p:set>
                                      <p:cBhvr>
                                        <p:cTn id="20" dur="1" fill="hold">
                                          <p:stCondLst>
                                            <p:cond delay="0"/>
                                          </p:stCondLst>
                                        </p:cTn>
                                        <p:tgtEl>
                                          <p:spTgt spid="43011"/>
                                        </p:tgtEl>
                                        <p:attrNameLst>
                                          <p:attrName>style.visibility</p:attrName>
                                        </p:attrNameLst>
                                      </p:cBhvr>
                                      <p:to>
                                        <p:strVal val="visible"/>
                                      </p:to>
                                    </p:set>
                                    <p:animEffect transition="in" filter="wedge">
                                      <p:cBhvr>
                                        <p:cTn id="21" dur="2000"/>
                                        <p:tgtEl>
                                          <p:spTgt spid="43011"/>
                                        </p:tgtEl>
                                      </p:cBhvr>
                                    </p:animEffect>
                                  </p:childTnLst>
                                </p:cTn>
                              </p:par>
                            </p:childTnLst>
                          </p:cTn>
                        </p:par>
                        <p:par>
                          <p:cTn id="22" fill="hold">
                            <p:stCondLst>
                              <p:cond delay="3000"/>
                            </p:stCondLst>
                            <p:childTnLst>
                              <p:par>
                                <p:cTn id="23" presetID="20" presetClass="entr" presetSubtype="0" fill="hold" nodeType="afterEffect">
                                  <p:stCondLst>
                                    <p:cond delay="0"/>
                                  </p:stCondLst>
                                  <p:childTnLst>
                                    <p:set>
                                      <p:cBhvr>
                                        <p:cTn id="24" dur="1" fill="hold">
                                          <p:stCondLst>
                                            <p:cond delay="0"/>
                                          </p:stCondLst>
                                        </p:cTn>
                                        <p:tgtEl>
                                          <p:spTgt spid="43012"/>
                                        </p:tgtEl>
                                        <p:attrNameLst>
                                          <p:attrName>style.visibility</p:attrName>
                                        </p:attrNameLst>
                                      </p:cBhvr>
                                      <p:to>
                                        <p:strVal val="visible"/>
                                      </p:to>
                                    </p:set>
                                    <p:animEffect transition="in" filter="wedge">
                                      <p:cBhvr>
                                        <p:cTn id="25" dur="5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endParaRPr lang="en-US"/>
          </a:p>
        </p:txBody>
      </p:sp>
      <p:sp>
        <p:nvSpPr>
          <p:cNvPr id="38913" name="Title 1"/>
          <p:cNvSpPr>
            <a:spLocks noGrp="1"/>
          </p:cNvSpPr>
          <p:nvPr>
            <p:ph type="title" idx="4294967295"/>
          </p:nvPr>
        </p:nvSpPr>
        <p:spPr>
          <a:xfrm>
            <a:off x="0" y="414338"/>
            <a:ext cx="8229600" cy="1143000"/>
          </a:xfrm>
          <a:prstGeom prst="rect">
            <a:avLst/>
          </a:prstGeom>
        </p:spPr>
        <p:txBody>
          <a:bodyPr/>
          <a:lstStyle/>
          <a:p>
            <a:r>
              <a:rPr lang="en-US" sz="3600" dirty="0" smtClean="0"/>
              <a:t>The First Nuclear Reactor</a:t>
            </a:r>
          </a:p>
        </p:txBody>
      </p:sp>
      <p:pic>
        <p:nvPicPr>
          <p:cNvPr id="4" name="Picture 2" descr="http://upload.wikimedia.org/wikipedia/commons/thumb/d/de/PWR_control_rod_assemby.jpg/220px-PWR_control_rod_assemby.jpg"/>
          <p:cNvPicPr>
            <a:picLocks noChangeAspect="1" noChangeArrowheads="1"/>
          </p:cNvPicPr>
          <p:nvPr/>
        </p:nvPicPr>
        <p:blipFill>
          <a:blip r:embed="rId3" cstate="print"/>
          <a:srcRect/>
          <a:stretch>
            <a:fillRect/>
          </a:stretch>
        </p:blipFill>
        <p:spPr bwMode="auto">
          <a:xfrm>
            <a:off x="4648200" y="1716950"/>
            <a:ext cx="4038600" cy="4606715"/>
          </a:xfrm>
          <a:prstGeom prst="rect">
            <a:avLst/>
          </a:prstGeom>
          <a:noFill/>
          <a:ln w="9525">
            <a:noFill/>
            <a:miter lim="800000"/>
            <a:headEnd/>
            <a:tailEnd/>
          </a:ln>
        </p:spPr>
      </p:pic>
      <p:sp>
        <p:nvSpPr>
          <p:cNvPr id="7" name="Content Placeholder 6"/>
          <p:cNvSpPr>
            <a:spLocks noGrp="1"/>
          </p:cNvSpPr>
          <p:nvPr>
            <p:ph sz="half" idx="1"/>
          </p:nvPr>
        </p:nvSpPr>
        <p:spPr/>
        <p:txBody>
          <a:bodyPr>
            <a:normAutofit fontScale="55000" lnSpcReduction="20000"/>
          </a:bodyPr>
          <a:lstStyle/>
          <a:p>
            <a:pPr>
              <a:lnSpc>
                <a:spcPct val="120000"/>
              </a:lnSpc>
            </a:pPr>
            <a:r>
              <a:rPr lang="en-US" sz="3200" spc="100" dirty="0" smtClean="0"/>
              <a:t>They had created the world’s first </a:t>
            </a:r>
            <a:r>
              <a:rPr lang="en-US" sz="3200" b="1" spc="100" dirty="0" smtClean="0"/>
              <a:t>nuclear reactor</a:t>
            </a:r>
            <a:r>
              <a:rPr lang="en-US" sz="3200" spc="100" dirty="0" smtClean="0"/>
              <a:t> (December 2, 1942).</a:t>
            </a:r>
          </a:p>
          <a:p>
            <a:pPr>
              <a:lnSpc>
                <a:spcPct val="120000"/>
              </a:lnSpc>
              <a:buNone/>
            </a:pPr>
            <a:endParaRPr lang="en-US" sz="3200" spc="100" dirty="0" smtClean="0"/>
          </a:p>
          <a:p>
            <a:pPr>
              <a:lnSpc>
                <a:spcPct val="120000"/>
              </a:lnSpc>
            </a:pPr>
            <a:r>
              <a:rPr lang="en-US" sz="3200" spc="100" dirty="0" smtClean="0"/>
              <a:t>A </a:t>
            </a:r>
            <a:r>
              <a:rPr lang="en-US" sz="3200" b="1" u="sng" spc="100" dirty="0" smtClean="0">
                <a:solidFill>
                  <a:srgbClr val="FF0000"/>
                </a:solidFill>
              </a:rPr>
              <a:t>nuclear reactor</a:t>
            </a:r>
            <a:r>
              <a:rPr lang="en-US" sz="3200" spc="100" dirty="0" smtClean="0"/>
              <a:t> is a device in which a self-sustained nuclear fission chain reaction can be maintained and controlled.</a:t>
            </a:r>
          </a:p>
          <a:p>
            <a:pPr>
              <a:lnSpc>
                <a:spcPct val="120000"/>
              </a:lnSpc>
              <a:buNone/>
            </a:pPr>
            <a:endParaRPr lang="en-US" sz="3200" spc="100" dirty="0" smtClean="0"/>
          </a:p>
          <a:p>
            <a:pPr>
              <a:lnSpc>
                <a:spcPct val="120000"/>
              </a:lnSpc>
            </a:pPr>
            <a:r>
              <a:rPr lang="en-US" sz="3200" spc="100" dirty="0" smtClean="0"/>
              <a:t>The reaction can be stopped by inserting the control rods to absorb the neutrons.</a:t>
            </a:r>
          </a:p>
          <a:p>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90000"/>
              </a:lnSpc>
            </a:pPr>
            <a:endParaRPr lang="en-US" sz="2800" dirty="0" smtClean="0"/>
          </a:p>
          <a:p>
            <a:pPr>
              <a:lnSpc>
                <a:spcPct val="90000"/>
              </a:lnSpc>
            </a:pPr>
            <a:r>
              <a:rPr lang="en-US" sz="2800" dirty="0" smtClean="0"/>
              <a:t>1. A neutron hits a uranium nucleus. </a:t>
            </a:r>
          </a:p>
          <a:p>
            <a:pPr>
              <a:lnSpc>
                <a:spcPct val="90000"/>
              </a:lnSpc>
              <a:buNone/>
            </a:pPr>
            <a:r>
              <a:rPr lang="en-US" sz="2800" dirty="0" smtClean="0"/>
              <a:t>   (No, you don’t have to draw every proton and neutron)</a:t>
            </a:r>
          </a:p>
          <a:p>
            <a:pPr>
              <a:lnSpc>
                <a:spcPct val="90000"/>
              </a:lnSpc>
            </a:pPr>
            <a:endParaRPr lang="en-US" sz="2800" dirty="0" smtClean="0"/>
          </a:p>
          <a:p>
            <a:pPr>
              <a:lnSpc>
                <a:spcPct val="90000"/>
              </a:lnSpc>
            </a:pPr>
            <a:r>
              <a:rPr lang="en-US" sz="2800" dirty="0" smtClean="0"/>
              <a:t>2. The nucleus stretches and bends </a:t>
            </a:r>
          </a:p>
          <a:p>
            <a:pPr>
              <a:lnSpc>
                <a:spcPct val="90000"/>
              </a:lnSpc>
            </a:pPr>
            <a:endParaRPr lang="en-US" sz="2800" dirty="0" smtClean="0"/>
          </a:p>
          <a:p>
            <a:pPr>
              <a:lnSpc>
                <a:spcPct val="90000"/>
              </a:lnSpc>
            </a:pPr>
            <a:r>
              <a:rPr lang="en-US" sz="2800" dirty="0" smtClean="0"/>
              <a:t>3. The nucleus breaks apart, releasing two smaller parts called </a:t>
            </a:r>
            <a:r>
              <a:rPr lang="en-US" sz="2800" dirty="0" smtClean="0">
                <a:solidFill>
                  <a:srgbClr val="FF0000"/>
                </a:solidFill>
              </a:rPr>
              <a:t>fission fragments</a:t>
            </a:r>
            <a:r>
              <a:rPr lang="en-US" sz="2800" dirty="0" smtClean="0"/>
              <a:t>, along with neutrons and lots of energy.</a:t>
            </a:r>
          </a:p>
        </p:txBody>
      </p:sp>
      <p:sp>
        <p:nvSpPr>
          <p:cNvPr id="2" name="Title 1"/>
          <p:cNvSpPr>
            <a:spLocks noGrp="1"/>
          </p:cNvSpPr>
          <p:nvPr>
            <p:ph type="title" idx="4294967295"/>
          </p:nvPr>
        </p:nvSpPr>
        <p:spPr>
          <a:xfrm>
            <a:off x="0" y="381000"/>
            <a:ext cx="8229600" cy="1143000"/>
          </a:xfrm>
          <a:prstGeom prst="rect">
            <a:avLst/>
          </a:prstGeom>
        </p:spPr>
        <p:txBody>
          <a:bodyPr>
            <a:noAutofit/>
          </a:bodyPr>
          <a:lstStyle/>
          <a:p>
            <a:pPr fontAlgn="auto">
              <a:spcAft>
                <a:spcPts val="0"/>
              </a:spcAft>
              <a:defRPr/>
            </a:pPr>
            <a:r>
              <a:rPr lang="en-US" sz="3200" dirty="0" smtClean="0"/>
              <a:t>Make a Drawing of the Nuclear </a:t>
            </a:r>
            <a:br>
              <a:rPr lang="en-US" sz="3200" dirty="0" smtClean="0"/>
            </a:br>
            <a:r>
              <a:rPr lang="en-US" sz="3200" dirty="0" smtClean="0"/>
              <a:t>Fission Process (5 minutes)</a:t>
            </a:r>
            <a:endParaRPr lang="en-US" sz="32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2"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http://sciencejunkies.com/media/2009/04/fission_diagram.gif"/>
          <p:cNvPicPr>
            <a:picLocks noChangeAspect="1" noChangeArrowheads="1"/>
          </p:cNvPicPr>
          <p:nvPr/>
        </p:nvPicPr>
        <p:blipFill>
          <a:blip r:embed="rId3" cstate="print"/>
          <a:srcRect/>
          <a:stretch>
            <a:fillRect/>
          </a:stretch>
        </p:blipFill>
        <p:spPr bwMode="auto">
          <a:xfrm>
            <a:off x="0" y="1295400"/>
            <a:ext cx="8763000" cy="3871913"/>
          </a:xfrm>
          <a:prstGeom prst="rect">
            <a:avLst/>
          </a:prstGeom>
          <a:noFill/>
          <a:ln w="9525">
            <a:noFill/>
            <a:miter lim="800000"/>
            <a:headEnd/>
            <a:tailEnd/>
          </a:ln>
        </p:spPr>
      </p:pic>
      <p:sp>
        <p:nvSpPr>
          <p:cNvPr id="4" name="Title 1"/>
          <p:cNvSpPr>
            <a:spLocks noGrp="1"/>
          </p:cNvSpPr>
          <p:nvPr>
            <p:ph type="title" idx="4294967295"/>
          </p:nvPr>
        </p:nvSpPr>
        <p:spPr>
          <a:xfrm>
            <a:off x="0" y="381000"/>
            <a:ext cx="8229600" cy="1143000"/>
          </a:xfrm>
          <a:prstGeom prst="rect">
            <a:avLst/>
          </a:prstGeom>
        </p:spPr>
        <p:txBody>
          <a:bodyPr>
            <a:noAutofit/>
          </a:bodyPr>
          <a:lstStyle/>
          <a:p>
            <a:pPr fontAlgn="auto">
              <a:spcAft>
                <a:spcPts val="0"/>
              </a:spcAft>
              <a:defRPr/>
            </a:pPr>
            <a:r>
              <a:rPr lang="en-US" sz="3200" dirty="0" smtClean="0"/>
              <a:t>Drawing of the Nuclear </a:t>
            </a:r>
            <a:br>
              <a:rPr lang="en-US" sz="3200" dirty="0" smtClean="0"/>
            </a:br>
            <a:r>
              <a:rPr lang="en-US" sz="3200" dirty="0" smtClean="0"/>
              <a:t>Fission Process </a:t>
            </a:r>
            <a:endParaRPr lang="en-US" sz="3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6081"/>
                                        </p:tgtEl>
                                        <p:attrNameLst>
                                          <p:attrName>style.visibility</p:attrName>
                                        </p:attrNameLst>
                                      </p:cBhvr>
                                      <p:to>
                                        <p:strVal val="visible"/>
                                      </p:to>
                                    </p:set>
                                    <p:animEffect transition="in" filter="wipe(down)">
                                      <p:cBhvr>
                                        <p:cTn id="7" dur="290">
                                          <p:stCondLst>
                                            <p:cond delay="0"/>
                                          </p:stCondLst>
                                        </p:cTn>
                                        <p:tgtEl>
                                          <p:spTgt spid="46081"/>
                                        </p:tgtEl>
                                      </p:cBhvr>
                                    </p:animEffect>
                                    <p:anim calcmode="lin" valueType="num">
                                      <p:cBhvr>
                                        <p:cTn id="8" dur="911" tmFilter="0,0; 0.14,0.36; 0.43,0.73; 0.71,0.91; 1.0,1.0">
                                          <p:stCondLst>
                                            <p:cond delay="0"/>
                                          </p:stCondLst>
                                        </p:cTn>
                                        <p:tgtEl>
                                          <p:spTgt spid="4608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608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608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608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6081"/>
                                        </p:tgtEl>
                                        <p:attrNameLst>
                                          <p:attrName>ppt_y</p:attrName>
                                        </p:attrNameLst>
                                      </p:cBhvr>
                                      <p:tavLst>
                                        <p:tav tm="0" fmla="#ppt_y-sin(pi*$)/81">
                                          <p:val>
                                            <p:fltVal val="0"/>
                                          </p:val>
                                        </p:tav>
                                        <p:tav tm="100000">
                                          <p:val>
                                            <p:fltVal val="1"/>
                                          </p:val>
                                        </p:tav>
                                      </p:tavLst>
                                    </p:anim>
                                    <p:animScale>
                                      <p:cBhvr>
                                        <p:cTn id="13" dur="13">
                                          <p:stCondLst>
                                            <p:cond delay="325"/>
                                          </p:stCondLst>
                                        </p:cTn>
                                        <p:tgtEl>
                                          <p:spTgt spid="46081"/>
                                        </p:tgtEl>
                                      </p:cBhvr>
                                      <p:to x="100000" y="60000"/>
                                    </p:animScale>
                                    <p:animScale>
                                      <p:cBhvr>
                                        <p:cTn id="14" dur="83" decel="50000">
                                          <p:stCondLst>
                                            <p:cond delay="338"/>
                                          </p:stCondLst>
                                        </p:cTn>
                                        <p:tgtEl>
                                          <p:spTgt spid="46081"/>
                                        </p:tgtEl>
                                      </p:cBhvr>
                                      <p:to x="100000" y="100000"/>
                                    </p:animScale>
                                    <p:animScale>
                                      <p:cBhvr>
                                        <p:cTn id="15" dur="13">
                                          <p:stCondLst>
                                            <p:cond delay="656"/>
                                          </p:stCondLst>
                                        </p:cTn>
                                        <p:tgtEl>
                                          <p:spTgt spid="46081"/>
                                        </p:tgtEl>
                                      </p:cBhvr>
                                      <p:to x="100000" y="80000"/>
                                    </p:animScale>
                                    <p:animScale>
                                      <p:cBhvr>
                                        <p:cTn id="16" dur="83" decel="50000">
                                          <p:stCondLst>
                                            <p:cond delay="669"/>
                                          </p:stCondLst>
                                        </p:cTn>
                                        <p:tgtEl>
                                          <p:spTgt spid="46081"/>
                                        </p:tgtEl>
                                      </p:cBhvr>
                                      <p:to x="100000" y="100000"/>
                                    </p:animScale>
                                    <p:animScale>
                                      <p:cBhvr>
                                        <p:cTn id="17" dur="13">
                                          <p:stCondLst>
                                            <p:cond delay="821"/>
                                          </p:stCondLst>
                                        </p:cTn>
                                        <p:tgtEl>
                                          <p:spTgt spid="46081"/>
                                        </p:tgtEl>
                                      </p:cBhvr>
                                      <p:to x="100000" y="90000"/>
                                    </p:animScale>
                                    <p:animScale>
                                      <p:cBhvr>
                                        <p:cTn id="18" dur="83" decel="50000">
                                          <p:stCondLst>
                                            <p:cond delay="834"/>
                                          </p:stCondLst>
                                        </p:cTn>
                                        <p:tgtEl>
                                          <p:spTgt spid="46081"/>
                                        </p:tgtEl>
                                      </p:cBhvr>
                                      <p:to x="100000" y="100000"/>
                                    </p:animScale>
                                    <p:animScale>
                                      <p:cBhvr>
                                        <p:cTn id="19" dur="13">
                                          <p:stCondLst>
                                            <p:cond delay="904"/>
                                          </p:stCondLst>
                                        </p:cTn>
                                        <p:tgtEl>
                                          <p:spTgt spid="46081"/>
                                        </p:tgtEl>
                                      </p:cBhvr>
                                      <p:to x="100000" y="95000"/>
                                    </p:animScale>
                                    <p:animScale>
                                      <p:cBhvr>
                                        <p:cTn id="20" dur="83" decel="50000">
                                          <p:stCondLst>
                                            <p:cond delay="917"/>
                                          </p:stCondLst>
                                        </p:cTn>
                                        <p:tgtEl>
                                          <p:spTgt spid="460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a:lnSpc>
                <a:spcPct val="80000"/>
              </a:lnSpc>
            </a:pPr>
            <a:endParaRPr lang="en-US" sz="2300" smtClean="0"/>
          </a:p>
          <a:p>
            <a:pPr>
              <a:lnSpc>
                <a:spcPct val="80000"/>
              </a:lnSpc>
            </a:pPr>
            <a:r>
              <a:rPr lang="en-US" sz="2300" smtClean="0"/>
              <a:t>How can a chain reaction be started and stopped in a </a:t>
            </a:r>
            <a:r>
              <a:rPr lang="en-US" sz="2300" b="1" u="sng" smtClean="0"/>
              <a:t>critical mass</a:t>
            </a:r>
            <a:r>
              <a:rPr lang="en-US" sz="2300" smtClean="0"/>
              <a:t>? </a:t>
            </a:r>
          </a:p>
          <a:p>
            <a:pPr>
              <a:lnSpc>
                <a:spcPct val="80000"/>
              </a:lnSpc>
            </a:pPr>
            <a:endParaRPr lang="en-US" sz="2300" smtClean="0"/>
          </a:p>
          <a:p>
            <a:pPr>
              <a:lnSpc>
                <a:spcPct val="80000"/>
              </a:lnSpc>
            </a:pPr>
            <a:r>
              <a:rPr lang="en-US" sz="2300" smtClean="0"/>
              <a:t>A  </a:t>
            </a:r>
            <a:r>
              <a:rPr lang="en-US" sz="2300" b="1" u="sng" smtClean="0">
                <a:solidFill>
                  <a:srgbClr val="FF0000"/>
                </a:solidFill>
              </a:rPr>
              <a:t>critical mass</a:t>
            </a:r>
            <a:r>
              <a:rPr lang="en-US" sz="2300" smtClean="0"/>
              <a:t> is an amount of nuclear fuel required to sustain a chain reaction. </a:t>
            </a:r>
          </a:p>
          <a:p>
            <a:pPr>
              <a:lnSpc>
                <a:spcPct val="80000"/>
              </a:lnSpc>
            </a:pPr>
            <a:endParaRPr lang="en-US" sz="2300" b="1" u="sng" smtClean="0"/>
          </a:p>
          <a:p>
            <a:pPr>
              <a:lnSpc>
                <a:spcPct val="80000"/>
              </a:lnSpc>
            </a:pPr>
            <a:r>
              <a:rPr lang="en-US" sz="2300" smtClean="0"/>
              <a:t>1. Remove control rods</a:t>
            </a:r>
          </a:p>
          <a:p>
            <a:pPr>
              <a:lnSpc>
                <a:spcPct val="80000"/>
              </a:lnSpc>
            </a:pPr>
            <a:endParaRPr lang="en-US" sz="2300" smtClean="0"/>
          </a:p>
          <a:p>
            <a:pPr>
              <a:lnSpc>
                <a:spcPct val="80000"/>
              </a:lnSpc>
            </a:pPr>
            <a:r>
              <a:rPr lang="en-US" sz="2300" smtClean="0"/>
              <a:t>2. Bombard mass with neutrons</a:t>
            </a:r>
          </a:p>
          <a:p>
            <a:pPr>
              <a:lnSpc>
                <a:spcPct val="80000"/>
              </a:lnSpc>
            </a:pPr>
            <a:endParaRPr lang="en-US" sz="2300" smtClean="0"/>
          </a:p>
          <a:p>
            <a:pPr>
              <a:lnSpc>
                <a:spcPct val="80000"/>
              </a:lnSpc>
            </a:pPr>
            <a:r>
              <a:rPr lang="en-US" sz="2300" smtClean="0"/>
              <a:t>3. Insert control rods</a:t>
            </a:r>
          </a:p>
          <a:p>
            <a:pPr>
              <a:lnSpc>
                <a:spcPct val="80000"/>
              </a:lnSpc>
            </a:pPr>
            <a:endParaRPr lang="en-US" sz="2300" smtClean="0"/>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idx="4294967295"/>
          </p:nvPr>
        </p:nvSpPr>
        <p:spPr>
          <a:xfrm>
            <a:off x="0" y="348343"/>
            <a:ext cx="8229600" cy="1143000"/>
          </a:xfrm>
          <a:prstGeom prst="rect">
            <a:avLst/>
          </a:prstGeom>
        </p:spPr>
        <p:txBody>
          <a:bodyPr>
            <a:noAutofit/>
          </a:bodyPr>
          <a:lstStyle/>
          <a:p>
            <a:pPr fontAlgn="auto">
              <a:spcAft>
                <a:spcPts val="0"/>
              </a:spcAft>
              <a:defRPr/>
            </a:pPr>
            <a:r>
              <a:rPr lang="en-US" sz="3600" dirty="0" smtClean="0"/>
              <a:t>Show How To Start and Stop </a:t>
            </a:r>
            <a:br>
              <a:rPr lang="en-US" sz="3600" dirty="0" smtClean="0"/>
            </a:br>
            <a:r>
              <a:rPr lang="en-US" sz="3600" dirty="0" smtClean="0"/>
              <a:t>a Chain Reaction (5 minutes)</a:t>
            </a:r>
            <a:endParaRPr lang="en-US" sz="3600" dirty="0"/>
          </a:p>
        </p:txBody>
      </p:sp>
      <p:pic>
        <p:nvPicPr>
          <p:cNvPr id="33794" name="Picture 2" descr="nuclear reactor"/>
          <p:cNvPicPr>
            <a:picLocks noChangeAspect="1" noChangeArrowheads="1"/>
          </p:cNvPicPr>
          <p:nvPr/>
        </p:nvPicPr>
        <p:blipFill>
          <a:blip r:embed="rId3" cstate="print"/>
          <a:srcRect t="23507"/>
          <a:stretch>
            <a:fillRect/>
          </a:stretch>
        </p:blipFill>
        <p:spPr bwMode="auto">
          <a:xfrm>
            <a:off x="4648200" y="1716950"/>
            <a:ext cx="4038600" cy="471140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grpId="0"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6" fill="hold" grpId="0"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grpId="0"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additive="base">
                                        <p:cTn id="2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6" fill="hold" grpId="0"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1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53" presetClass="entr" presetSubtype="0" fill="hold" nodeType="afterEffect">
                                  <p:stCondLst>
                                    <p:cond delay="0"/>
                                  </p:stCondLst>
                                  <p:childTnLst>
                                    <p:set>
                                      <p:cBhvr>
                                        <p:cTn id="31" dur="1" fill="hold">
                                          <p:stCondLst>
                                            <p:cond delay="0"/>
                                          </p:stCondLst>
                                        </p:cTn>
                                        <p:tgtEl>
                                          <p:spTgt spid="33794"/>
                                        </p:tgtEl>
                                        <p:attrNameLst>
                                          <p:attrName>style.visibility</p:attrName>
                                        </p:attrNameLst>
                                      </p:cBhvr>
                                      <p:to>
                                        <p:strVal val="visible"/>
                                      </p:to>
                                    </p:set>
                                    <p:anim calcmode="lin" valueType="num">
                                      <p:cBhvr>
                                        <p:cTn id="32" dur="500" fill="hold"/>
                                        <p:tgtEl>
                                          <p:spTgt spid="33794"/>
                                        </p:tgtEl>
                                        <p:attrNameLst>
                                          <p:attrName>ppt_w</p:attrName>
                                        </p:attrNameLst>
                                      </p:cBhvr>
                                      <p:tavLst>
                                        <p:tav tm="0">
                                          <p:val>
                                            <p:fltVal val="0"/>
                                          </p:val>
                                        </p:tav>
                                        <p:tav tm="100000">
                                          <p:val>
                                            <p:strVal val="#ppt_w"/>
                                          </p:val>
                                        </p:tav>
                                      </p:tavLst>
                                    </p:anim>
                                    <p:anim calcmode="lin" valueType="num">
                                      <p:cBhvr>
                                        <p:cTn id="33" dur="500" fill="hold"/>
                                        <p:tgtEl>
                                          <p:spTgt spid="33794"/>
                                        </p:tgtEl>
                                        <p:attrNameLst>
                                          <p:attrName>ppt_h</p:attrName>
                                        </p:attrNameLst>
                                      </p:cBhvr>
                                      <p:tavLst>
                                        <p:tav tm="0">
                                          <p:val>
                                            <p:fltVal val="0"/>
                                          </p:val>
                                        </p:tav>
                                        <p:tav tm="100000">
                                          <p:val>
                                            <p:strVal val="#ppt_h"/>
                                          </p:val>
                                        </p:tav>
                                      </p:tavLst>
                                    </p:anim>
                                    <p:animEffect transition="in" filter="fade">
                                      <p:cBhvr>
                                        <p:cTn id="34"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43600" y="3886200"/>
            <a:ext cx="609600" cy="1143000"/>
          </a:xfrm>
        </p:spPr>
        <p:txBody>
          <a:bodyPr/>
          <a:lstStyle/>
          <a:p>
            <a:r>
              <a:rPr lang="en-US" b="1" smtClean="0"/>
              <a:t>3.</a:t>
            </a:r>
          </a:p>
        </p:txBody>
      </p:sp>
      <p:pic>
        <p:nvPicPr>
          <p:cNvPr id="5" name="Content Placeholder 4" descr="simplified reactor rods in.jpg"/>
          <p:cNvPicPr>
            <a:picLocks noGrp="1" noChangeAspect="1"/>
          </p:cNvPicPr>
          <p:nvPr>
            <p:ph idx="1"/>
          </p:nvPr>
        </p:nvPicPr>
        <p:blipFill>
          <a:blip r:embed="rId2" cstate="print"/>
          <a:srcRect/>
          <a:stretch>
            <a:fillRect/>
          </a:stretch>
        </p:blipFill>
        <p:spPr>
          <a:xfrm>
            <a:off x="1295400" y="3962400"/>
            <a:ext cx="2208213" cy="2895600"/>
          </a:xfrm>
        </p:spPr>
      </p:pic>
      <p:pic>
        <p:nvPicPr>
          <p:cNvPr id="6" name="Picture 5" descr="simplified reactor rods out.jpg"/>
          <p:cNvPicPr>
            <a:picLocks noChangeAspect="1"/>
          </p:cNvPicPr>
          <p:nvPr/>
        </p:nvPicPr>
        <p:blipFill>
          <a:blip r:embed="rId3" cstate="print"/>
          <a:srcRect/>
          <a:stretch>
            <a:fillRect/>
          </a:stretch>
        </p:blipFill>
        <p:spPr bwMode="auto">
          <a:xfrm>
            <a:off x="3962400" y="1905000"/>
            <a:ext cx="1752600" cy="2914650"/>
          </a:xfrm>
          <a:prstGeom prst="rect">
            <a:avLst/>
          </a:prstGeom>
          <a:noFill/>
          <a:ln w="9525">
            <a:noFill/>
            <a:miter lim="800000"/>
            <a:headEnd/>
            <a:tailEnd/>
          </a:ln>
        </p:spPr>
      </p:pic>
      <p:pic>
        <p:nvPicPr>
          <p:cNvPr id="7" name="Picture 6" descr="simplified reactor rods in.jpg"/>
          <p:cNvPicPr>
            <a:picLocks noChangeAspect="1"/>
          </p:cNvPicPr>
          <p:nvPr/>
        </p:nvPicPr>
        <p:blipFill>
          <a:blip r:embed="rId2" cstate="print"/>
          <a:srcRect/>
          <a:stretch>
            <a:fillRect/>
          </a:stretch>
        </p:blipFill>
        <p:spPr bwMode="auto">
          <a:xfrm>
            <a:off x="6705600" y="4038600"/>
            <a:ext cx="1976438" cy="2590800"/>
          </a:xfrm>
          <a:prstGeom prst="rect">
            <a:avLst/>
          </a:prstGeom>
          <a:noFill/>
          <a:ln w="9525">
            <a:noFill/>
            <a:miter lim="800000"/>
            <a:headEnd/>
            <a:tailEnd/>
          </a:ln>
        </p:spPr>
      </p:pic>
      <p:sp>
        <p:nvSpPr>
          <p:cNvPr id="10" name="Title 1"/>
          <p:cNvSpPr txBox="1">
            <a:spLocks/>
          </p:cNvSpPr>
          <p:nvPr/>
        </p:nvSpPr>
        <p:spPr>
          <a:xfrm>
            <a:off x="3048000" y="2438400"/>
            <a:ext cx="685800" cy="1143000"/>
          </a:xfrm>
          <a:prstGeom prst="rect">
            <a:avLst/>
          </a:prstGeom>
        </p:spPr>
        <p:txBody>
          <a:bodyPr lIns="0" rIns="0" bIns="0" anchor="b">
            <a:normAutofit fontScale="97500"/>
          </a:bodyPr>
          <a:lstStyle/>
          <a:p>
            <a:pPr fontAlgn="auto">
              <a:spcAft>
                <a:spcPts val="0"/>
              </a:spcAft>
              <a:defRPr/>
            </a:pPr>
            <a:r>
              <a:rPr lang="en-US" sz="5000" b="1" dirty="0">
                <a:solidFill>
                  <a:schemeClr val="tx2"/>
                </a:solidFill>
                <a:latin typeface="+mj-lt"/>
                <a:ea typeface="+mj-ea"/>
                <a:cs typeface="+mj-cs"/>
              </a:rPr>
              <a:t>2.</a:t>
            </a:r>
          </a:p>
        </p:txBody>
      </p:sp>
      <p:sp>
        <p:nvSpPr>
          <p:cNvPr id="11" name="Title 1"/>
          <p:cNvSpPr txBox="1">
            <a:spLocks/>
          </p:cNvSpPr>
          <p:nvPr/>
        </p:nvSpPr>
        <p:spPr>
          <a:xfrm>
            <a:off x="304800" y="3810000"/>
            <a:ext cx="685800" cy="1143000"/>
          </a:xfrm>
          <a:prstGeom prst="rect">
            <a:avLst/>
          </a:prstGeom>
        </p:spPr>
        <p:txBody>
          <a:bodyPr lIns="0" rIns="0" bIns="0" anchor="b">
            <a:normAutofit fontScale="97500"/>
          </a:bodyPr>
          <a:lstStyle/>
          <a:p>
            <a:pPr fontAlgn="auto">
              <a:spcAft>
                <a:spcPts val="0"/>
              </a:spcAft>
              <a:defRPr/>
            </a:pPr>
            <a:r>
              <a:rPr lang="en-US" sz="5000" b="1" dirty="0">
                <a:solidFill>
                  <a:schemeClr val="tx2"/>
                </a:solidFill>
                <a:latin typeface="+mj-lt"/>
                <a:ea typeface="+mj-ea"/>
                <a:cs typeface="+mj-cs"/>
              </a:rPr>
              <a:t>1.</a:t>
            </a:r>
          </a:p>
        </p:txBody>
      </p:sp>
      <p:sp>
        <p:nvSpPr>
          <p:cNvPr id="12" name="Title 1"/>
          <p:cNvSpPr txBox="1">
            <a:spLocks/>
          </p:cNvSpPr>
          <p:nvPr/>
        </p:nvSpPr>
        <p:spPr>
          <a:xfrm>
            <a:off x="0" y="348343"/>
            <a:ext cx="8229600" cy="1143000"/>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Starting and Stopping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a Chain Reaction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par>
                          <p:cTn id="14" fill="hold">
                            <p:stCondLst>
                              <p:cond delay="2000"/>
                            </p:stCondLst>
                            <p:childTnLst>
                              <p:par>
                                <p:cTn id="15" presetID="35"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style.rotation</p:attrName>
                                        </p:attrNameLst>
                                      </p:cBhvr>
                                      <p:tavLst>
                                        <p:tav tm="0">
                                          <p:val>
                                            <p:fltVal val="720"/>
                                          </p:val>
                                        </p:tav>
                                        <p:tav tm="100000">
                                          <p:val>
                                            <p:fltVal val="0"/>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 calcmode="lin" valueType="num">
                                      <p:cBhvr>
                                        <p:cTn id="20" dur="2000" fill="hold"/>
                                        <p:tgtEl>
                                          <p:spTgt spid="6"/>
                                        </p:tgtEl>
                                        <p:attrNameLst>
                                          <p:attrName>ppt_w</p:attrName>
                                        </p:attrNameLst>
                                      </p:cBhvr>
                                      <p:tavLst>
                                        <p:tav tm="0">
                                          <p:val>
                                            <p:fltVal val="0"/>
                                          </p:val>
                                        </p:tav>
                                        <p:tav tm="100000">
                                          <p:val>
                                            <p:strVal val="#ppt_w"/>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par>
                          <p:cTn id="24" fill="hold">
                            <p:stCondLst>
                              <p:cond delay="4000"/>
                            </p:stCondLst>
                            <p:childTnLst>
                              <p:par>
                                <p:cTn id="25" presetID="3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style.rotation</p:attrName>
                                        </p:attrNameLst>
                                      </p:cBhvr>
                                      <p:tavLst>
                                        <p:tav tm="0">
                                          <p:val>
                                            <p:fltVal val="720"/>
                                          </p:val>
                                        </p:tav>
                                        <p:tav tm="100000">
                                          <p:val>
                                            <p:fltVal val="0"/>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ppt_w</p:attrName>
                                        </p:attrNameLst>
                                      </p:cBhvr>
                                      <p:tavLst>
                                        <p:tav tm="0">
                                          <p:val>
                                            <p:fltVal val="0"/>
                                          </p:val>
                                        </p:tav>
                                        <p:tav tm="100000">
                                          <p:val>
                                            <p:strVal val="#ppt_w"/>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229" y="2198914"/>
            <a:ext cx="2133600" cy="2057400"/>
          </a:xfrm>
        </p:spPr>
        <p:txBody>
          <a:bodyPr>
            <a:normAutofit fontScale="90000"/>
          </a:bodyPr>
          <a:lstStyle/>
          <a:p>
            <a:pPr fontAlgn="auto">
              <a:spcAft>
                <a:spcPts val="0"/>
              </a:spcAft>
              <a:defRPr/>
            </a:pPr>
            <a:r>
              <a:rPr lang="en-US" b="1" dirty="0" smtClean="0"/>
              <a:t>Typical</a:t>
            </a:r>
            <a:br>
              <a:rPr lang="en-US" b="1" dirty="0" smtClean="0"/>
            </a:br>
            <a:r>
              <a:rPr lang="en-US" b="1" dirty="0" smtClean="0"/>
              <a:t>Reactor  </a:t>
            </a:r>
            <a:br>
              <a:rPr lang="en-US" b="1" dirty="0" smtClean="0"/>
            </a:br>
            <a:r>
              <a:rPr lang="en-US" b="1" dirty="0" smtClean="0"/>
              <a:t>Design</a:t>
            </a:r>
            <a:endParaRPr lang="en-US" b="1" dirty="0"/>
          </a:p>
        </p:txBody>
      </p:sp>
      <p:pic>
        <p:nvPicPr>
          <p:cNvPr id="4" name="Picture 2" descr="http://www.eia.doe.gov/cneaf/nuclear/page/nuc_reactors/reactorvessel.gif"/>
          <p:cNvPicPr>
            <a:picLocks noGrp="1" noChangeAspect="1" noChangeArrowheads="1"/>
          </p:cNvPicPr>
          <p:nvPr>
            <p:ph idx="1"/>
          </p:nvPr>
        </p:nvPicPr>
        <p:blipFill>
          <a:blip r:embed="rId3" cstate="print"/>
          <a:srcRect/>
          <a:stretch>
            <a:fillRect/>
          </a:stretch>
        </p:blipFill>
        <p:spPr>
          <a:xfrm>
            <a:off x="228600" y="381000"/>
            <a:ext cx="5054600" cy="6248400"/>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438539"/>
            <a:ext cx="8229600" cy="998375"/>
          </a:xfrm>
        </p:spPr>
        <p:txBody>
          <a:bodyPr/>
          <a:lstStyle/>
          <a:p>
            <a:r>
              <a:rPr lang="en-US" dirty="0" smtClean="0"/>
              <a:t>Introduction!</a:t>
            </a:r>
          </a:p>
        </p:txBody>
      </p:sp>
      <p:sp>
        <p:nvSpPr>
          <p:cNvPr id="17410" name="Content Placeholder 2"/>
          <p:cNvSpPr>
            <a:spLocks noGrp="1"/>
          </p:cNvSpPr>
          <p:nvPr>
            <p:ph idx="1"/>
          </p:nvPr>
        </p:nvSpPr>
        <p:spPr>
          <a:xfrm>
            <a:off x="457200" y="1905000"/>
            <a:ext cx="7467600" cy="4953000"/>
          </a:xfrm>
        </p:spPr>
        <p:txBody>
          <a:bodyPr/>
          <a:lstStyle/>
          <a:p>
            <a:r>
              <a:rPr lang="en-US" dirty="0" smtClean="0"/>
              <a:t>Welcome to </a:t>
            </a:r>
            <a:r>
              <a:rPr lang="en-US" dirty="0" smtClean="0">
                <a:solidFill>
                  <a:srgbClr val="FF0000"/>
                </a:solidFill>
              </a:rPr>
              <a:t>{INSERT SITE NAME}</a:t>
            </a:r>
          </a:p>
          <a:p>
            <a:endParaRPr lang="en-US" dirty="0" smtClean="0"/>
          </a:p>
          <a:p>
            <a:r>
              <a:rPr lang="en-US" dirty="0" smtClean="0"/>
              <a:t>Nuclear Power and Technology</a:t>
            </a:r>
          </a:p>
          <a:p>
            <a:pPr>
              <a:buFont typeface="Wingdings 2" pitchFamily="18" charset="2"/>
              <a:buNone/>
            </a:pPr>
            <a:endParaRPr lang="en-US" dirty="0" smtClean="0"/>
          </a:p>
          <a:p>
            <a:r>
              <a:rPr lang="en-US" dirty="0" smtClean="0"/>
              <a:t>Information for the course was taken from the Nuclear Science Merit Badge Handbook. </a:t>
            </a:r>
          </a:p>
          <a:p>
            <a:endParaRPr lang="en-US" dirty="0" smtClean="0"/>
          </a:p>
          <a:p>
            <a:endParaRPr lang="en-US" dirty="0" smtClean="0"/>
          </a:p>
          <a:p>
            <a:endParaRPr lang="en-US"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slide(fromBottom)">
                                      <p:cBhvr>
                                        <p:cTn id="7" dur="500"/>
                                        <p:tgtEl>
                                          <p:spTgt spid="17410">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animEffect transition="in" filter="slide(fromBottom)">
                                      <p:cBhvr>
                                        <p:cTn id="11" dur="500"/>
                                        <p:tgtEl>
                                          <p:spTgt spid="17410">
                                            <p:txEl>
                                              <p:pRg st="2" end="2"/>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7410">
                                            <p:txEl>
                                              <p:pRg st="4" end="4"/>
                                            </p:txEl>
                                          </p:spTgt>
                                        </p:tgtEl>
                                        <p:attrNameLst>
                                          <p:attrName>style.visibility</p:attrName>
                                        </p:attrNameLst>
                                      </p:cBhvr>
                                      <p:to>
                                        <p:strVal val="visible"/>
                                      </p:to>
                                    </p:set>
                                    <p:animEffect transition="in" filter="slide(fromBottom)">
                                      <p:cBhvr>
                                        <p:cTn id="15" dur="5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a:bodyPr>
          <a:lstStyle/>
          <a:p>
            <a:r>
              <a:rPr lang="en-US" smtClean="0"/>
              <a:t>Moderator- the substance used to slow down the neutrons.</a:t>
            </a:r>
          </a:p>
          <a:p>
            <a:r>
              <a:rPr lang="en-US" smtClean="0"/>
              <a:t>Control Rods- used to control the reaction by absorbing neutrons.</a:t>
            </a:r>
          </a:p>
          <a:p>
            <a:r>
              <a:rPr lang="en-US" smtClean="0"/>
              <a:t>Fission Products- two daughter atoms, neutrons, and lots of energy</a:t>
            </a:r>
            <a:endParaRPr lang="en-US" b="1" smtClean="0">
              <a:solidFill>
                <a:srgbClr val="FF0000"/>
              </a:solidFill>
            </a:endParaRPr>
          </a:p>
          <a:p>
            <a:endParaRPr lang="en-US" smtClean="0"/>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idx="4294967295"/>
          </p:nvPr>
        </p:nvSpPr>
        <p:spPr>
          <a:xfrm>
            <a:off x="0" y="274638"/>
            <a:ext cx="8534400" cy="1143000"/>
          </a:xfrm>
          <a:prstGeom prst="rect">
            <a:avLst/>
          </a:prstGeom>
        </p:spPr>
        <p:txBody>
          <a:bodyPr>
            <a:normAutofit fontScale="90000"/>
          </a:bodyPr>
          <a:lstStyle/>
          <a:p>
            <a:pPr fontAlgn="auto">
              <a:spcAft>
                <a:spcPts val="0"/>
              </a:spcAft>
              <a:defRPr/>
            </a:pPr>
            <a:r>
              <a:rPr lang="en-US" dirty="0" smtClean="0"/>
              <a:t>Recap of Important </a:t>
            </a:r>
            <a:br>
              <a:rPr lang="en-US" dirty="0" smtClean="0"/>
            </a:br>
            <a:r>
              <a:rPr lang="en-US" dirty="0" smtClean="0"/>
              <a:t>Reactor Terms</a:t>
            </a:r>
            <a:endParaRPr lang="en-US" dirty="0"/>
          </a:p>
        </p:txBody>
      </p:sp>
      <p:pic>
        <p:nvPicPr>
          <p:cNvPr id="39938" name="Picture 2" descr="   nuclear reactor">
            <a:hlinkClick r:id="rId3" tooltip="   nuclear_reactor.png "/>
          </p:cNvPr>
          <p:cNvPicPr>
            <a:picLocks noChangeAspect="1" noChangeArrowheads="1"/>
          </p:cNvPicPr>
          <p:nvPr/>
        </p:nvPicPr>
        <p:blipFill>
          <a:blip r:embed="rId4" cstate="print"/>
          <a:srcRect l="19941" r="15730"/>
          <a:stretch>
            <a:fillRect/>
          </a:stretch>
        </p:blipFill>
        <p:spPr bwMode="auto">
          <a:xfrm>
            <a:off x="4648200" y="1716950"/>
            <a:ext cx="4038600" cy="44092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34" presetClass="entr" presetSubtype="0" fill="hold" nodeType="afterEffect">
                                  <p:stCondLst>
                                    <p:cond delay="0"/>
                                  </p:stCondLst>
                                  <p:childTnLst>
                                    <p:set>
                                      <p:cBhvr>
                                        <p:cTn id="21" dur="1" fill="hold">
                                          <p:stCondLst>
                                            <p:cond delay="0"/>
                                          </p:stCondLst>
                                        </p:cTn>
                                        <p:tgtEl>
                                          <p:spTgt spid="39938"/>
                                        </p:tgtEl>
                                        <p:attrNameLst>
                                          <p:attrName>style.visibility</p:attrName>
                                        </p:attrNameLst>
                                      </p:cBhvr>
                                      <p:to>
                                        <p:strVal val="visible"/>
                                      </p:to>
                                    </p:set>
                                    <p:anim from="(-#ppt_w/2)" to="(#ppt_x)" calcmode="lin" valueType="num">
                                      <p:cBhvr>
                                        <p:cTn id="22" dur="600" fill="hold">
                                          <p:stCondLst>
                                            <p:cond delay="0"/>
                                          </p:stCondLst>
                                        </p:cTn>
                                        <p:tgtEl>
                                          <p:spTgt spid="39938"/>
                                        </p:tgtEl>
                                        <p:attrNameLst>
                                          <p:attrName>ppt_x</p:attrName>
                                        </p:attrNameLst>
                                      </p:cBhvr>
                                    </p:anim>
                                    <p:anim from="0" to="-1.0" calcmode="lin" valueType="num">
                                      <p:cBhvr>
                                        <p:cTn id="23" dur="200" decel="50000" autoRev="1" fill="hold">
                                          <p:stCondLst>
                                            <p:cond delay="600"/>
                                          </p:stCondLst>
                                        </p:cTn>
                                        <p:tgtEl>
                                          <p:spTgt spid="39938"/>
                                        </p:tgtEl>
                                        <p:attrNameLst>
                                          <p:attrName>xshear</p:attrName>
                                        </p:attrNameLst>
                                      </p:cBhvr>
                                    </p:anim>
                                    <p:animScale>
                                      <p:cBhvr>
                                        <p:cTn id="24" dur="200" decel="100000" autoRev="1" fill="hold">
                                          <p:stCondLst>
                                            <p:cond delay="600"/>
                                          </p:stCondLst>
                                        </p:cTn>
                                        <p:tgtEl>
                                          <p:spTgt spid="39938"/>
                                        </p:tgtEl>
                                      </p:cBhvr>
                                      <p:from x="100000" y="100000"/>
                                      <p:to x="80000" y="100000"/>
                                    </p:animScale>
                                    <p:anim by="(#ppt_h/3+#ppt_w*0.1)" calcmode="lin" valueType="num">
                                      <p:cBhvr additive="sum">
                                        <p:cTn id="25" dur="200" decel="100000" autoRev="1" fill="hold">
                                          <p:stCondLst>
                                            <p:cond delay="600"/>
                                          </p:stCondLst>
                                        </p:cTn>
                                        <p:tgtEl>
                                          <p:spTgt spid="3993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370114"/>
            <a:ext cx="8229600" cy="1143000"/>
          </a:xfrm>
        </p:spPr>
        <p:txBody>
          <a:bodyPr/>
          <a:lstStyle/>
          <a:p>
            <a:r>
              <a:rPr lang="en-US" dirty="0" smtClean="0"/>
              <a:t>Nuclear Energy</a:t>
            </a:r>
          </a:p>
        </p:txBody>
      </p:sp>
      <p:pic>
        <p:nvPicPr>
          <p:cNvPr id="29698" name="Picture 2"/>
          <p:cNvPicPr>
            <a:picLocks noGrp="1" noChangeAspect="1" noChangeArrowheads="1"/>
          </p:cNvPicPr>
          <p:nvPr>
            <p:ph idx="1"/>
          </p:nvPr>
        </p:nvPicPr>
        <p:blipFill>
          <a:blip r:embed="rId3" cstate="print"/>
          <a:srcRect/>
          <a:stretch>
            <a:fillRect/>
          </a:stretch>
        </p:blipFill>
        <p:spPr>
          <a:xfrm>
            <a:off x="533400" y="1828800"/>
            <a:ext cx="3505200" cy="4884738"/>
          </a:xfrm>
        </p:spPr>
      </p:pic>
      <p:pic>
        <p:nvPicPr>
          <p:cNvPr id="29699" name="Picture 3"/>
          <p:cNvPicPr>
            <a:picLocks noChangeAspect="1" noChangeArrowheads="1"/>
          </p:cNvPicPr>
          <p:nvPr/>
        </p:nvPicPr>
        <p:blipFill>
          <a:blip r:embed="rId4" cstate="print"/>
          <a:srcRect/>
          <a:stretch>
            <a:fillRect/>
          </a:stretch>
        </p:blipFill>
        <p:spPr bwMode="auto">
          <a:xfrm>
            <a:off x="4114800" y="2133600"/>
            <a:ext cx="4648200" cy="319087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29699"/>
                                        </p:tgtEl>
                                        <p:attrNameLst>
                                          <p:attrName>style.visibility</p:attrName>
                                        </p:attrNameLst>
                                      </p:cBhvr>
                                      <p:to>
                                        <p:strVal val="visible"/>
                                      </p:to>
                                    </p:set>
                                    <p:anim calcmode="lin" valueType="num">
                                      <p:cBhvr>
                                        <p:cTn id="14" dur="1000" fill="hold"/>
                                        <p:tgtEl>
                                          <p:spTgt spid="29699"/>
                                        </p:tgtEl>
                                        <p:attrNameLst>
                                          <p:attrName>ppt_w</p:attrName>
                                        </p:attrNameLst>
                                      </p:cBhvr>
                                      <p:tavLst>
                                        <p:tav tm="0">
                                          <p:val>
                                            <p:fltVal val="0"/>
                                          </p:val>
                                        </p:tav>
                                        <p:tav tm="100000">
                                          <p:val>
                                            <p:strVal val="#ppt_w"/>
                                          </p:val>
                                        </p:tav>
                                      </p:tavLst>
                                    </p:anim>
                                    <p:anim calcmode="lin" valueType="num">
                                      <p:cBhvr>
                                        <p:cTn id="15" dur="1000" fill="hold"/>
                                        <p:tgtEl>
                                          <p:spTgt spid="29699"/>
                                        </p:tgtEl>
                                        <p:attrNameLst>
                                          <p:attrName>ppt_h</p:attrName>
                                        </p:attrNameLst>
                                      </p:cBhvr>
                                      <p:tavLst>
                                        <p:tav tm="0">
                                          <p:val>
                                            <p:fltVal val="0"/>
                                          </p:val>
                                        </p:tav>
                                        <p:tav tm="100000">
                                          <p:val>
                                            <p:strVal val="#ppt_h"/>
                                          </p:val>
                                        </p:tav>
                                      </p:tavLst>
                                    </p:anim>
                                    <p:anim calcmode="lin" valueType="num">
                                      <p:cBhvr>
                                        <p:cTn id="16" dur="1000" fill="hold"/>
                                        <p:tgtEl>
                                          <p:spTgt spid="2969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96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sz="half" idx="1"/>
          </p:nvPr>
        </p:nvSpPr>
        <p:spPr/>
        <p:txBody>
          <a:bodyPr>
            <a:normAutofit fontScale="92500" lnSpcReduction="10000"/>
          </a:bodyPr>
          <a:lstStyle/>
          <a:p>
            <a:r>
              <a:rPr lang="en-US" smtClean="0"/>
              <a:t>Percent of total electricity production</a:t>
            </a:r>
          </a:p>
          <a:p>
            <a:pPr lvl="1"/>
            <a:r>
              <a:rPr lang="en-US" smtClean="0"/>
              <a:t>US - 20%</a:t>
            </a:r>
          </a:p>
          <a:p>
            <a:pPr lvl="1"/>
            <a:r>
              <a:rPr lang="en-US" smtClean="0"/>
              <a:t>World - 18%</a:t>
            </a:r>
          </a:p>
          <a:p>
            <a:r>
              <a:rPr lang="en-US" smtClean="0"/>
              <a:t>Number of plants</a:t>
            </a:r>
          </a:p>
          <a:p>
            <a:pPr lvl="1"/>
            <a:r>
              <a:rPr lang="en-US" smtClean="0"/>
              <a:t>US - 104</a:t>
            </a:r>
          </a:p>
          <a:p>
            <a:pPr lvl="1"/>
            <a:r>
              <a:rPr lang="en-US" smtClean="0"/>
              <a:t>World - 437</a:t>
            </a:r>
          </a:p>
          <a:p>
            <a:r>
              <a:rPr lang="en-US" smtClean="0"/>
              <a:t>Average electrical output of a plant</a:t>
            </a:r>
          </a:p>
          <a:p>
            <a:pPr lvl="1"/>
            <a:r>
              <a:rPr lang="en-US" smtClean="0"/>
              <a:t>US - 968 MW</a:t>
            </a:r>
          </a:p>
          <a:p>
            <a:pPr lvl="1"/>
            <a:r>
              <a:rPr lang="en-US" smtClean="0"/>
              <a:t>World - 850 MW</a:t>
            </a:r>
          </a:p>
        </p:txBody>
      </p:sp>
      <p:sp>
        <p:nvSpPr>
          <p:cNvPr id="5" name="Content Placeholder 4"/>
          <p:cNvSpPr>
            <a:spLocks noGrp="1"/>
          </p:cNvSpPr>
          <p:nvPr>
            <p:ph sz="half" idx="2"/>
          </p:nvPr>
        </p:nvSpPr>
        <p:spPr/>
        <p:txBody>
          <a:bodyPr/>
          <a:lstStyle/>
          <a:p>
            <a:endParaRPr lang="en-US"/>
          </a:p>
        </p:txBody>
      </p:sp>
      <p:sp>
        <p:nvSpPr>
          <p:cNvPr id="54273" name="Title 1"/>
          <p:cNvSpPr>
            <a:spLocks noGrp="1"/>
          </p:cNvSpPr>
          <p:nvPr>
            <p:ph type="title" idx="4294967295"/>
          </p:nvPr>
        </p:nvSpPr>
        <p:spPr>
          <a:xfrm>
            <a:off x="0" y="195943"/>
            <a:ext cx="8229600" cy="1338943"/>
          </a:xfrm>
          <a:prstGeom prst="rect">
            <a:avLst/>
          </a:prstGeom>
        </p:spPr>
        <p:txBody>
          <a:bodyPr/>
          <a:lstStyle/>
          <a:p>
            <a:r>
              <a:rPr lang="en-US" dirty="0" smtClean="0"/>
              <a:t>Nuclear Energy – </a:t>
            </a:r>
            <a:br>
              <a:rPr lang="en-US" dirty="0" smtClean="0"/>
            </a:br>
            <a:r>
              <a:rPr lang="en-US" dirty="0" smtClean="0"/>
              <a:t>Quick facts</a:t>
            </a:r>
          </a:p>
        </p:txBody>
      </p:sp>
      <p:pic>
        <p:nvPicPr>
          <p:cNvPr id="1026" name="Picture 2"/>
          <p:cNvPicPr>
            <a:picLocks noChangeAspect="1" noChangeArrowheads="1"/>
          </p:cNvPicPr>
          <p:nvPr/>
        </p:nvPicPr>
        <p:blipFill>
          <a:blip r:embed="rId3" cstate="print"/>
          <a:srcRect t="26572"/>
          <a:stretch>
            <a:fillRect/>
          </a:stretch>
        </p:blipFill>
        <p:spPr bwMode="auto">
          <a:xfrm>
            <a:off x="4648200" y="1716950"/>
            <a:ext cx="4191000" cy="46105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1000" fill="hold"/>
                                        <p:tgtEl>
                                          <p:spTgt spid="3174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1746">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 calcmode="lin" valueType="num">
                                      <p:cBhvr additive="base">
                                        <p:cTn id="12" dur="1000" fill="hold"/>
                                        <p:tgtEl>
                                          <p:spTgt spid="31746">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1746">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fill="hold" grpId="0" nodeType="after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 calcmode="lin" valueType="num">
                                      <p:cBhvr additive="base">
                                        <p:cTn id="17" dur="1000" fill="hold"/>
                                        <p:tgtEl>
                                          <p:spTgt spid="31746">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1746">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3" fill="hold" grpId="0" nodeType="after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 calcmode="lin" valueType="num">
                                      <p:cBhvr additive="base">
                                        <p:cTn id="22" dur="1000" fill="hold"/>
                                        <p:tgtEl>
                                          <p:spTgt spid="31746">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1746">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3" fill="hold" grpId="0" nodeType="afterEffect">
                                  <p:stCondLst>
                                    <p:cond delay="0"/>
                                  </p:stCondLst>
                                  <p:childTnLst>
                                    <p:set>
                                      <p:cBhvr>
                                        <p:cTn id="26" dur="1" fill="hold">
                                          <p:stCondLst>
                                            <p:cond delay="0"/>
                                          </p:stCondLst>
                                        </p:cTn>
                                        <p:tgtEl>
                                          <p:spTgt spid="31746">
                                            <p:txEl>
                                              <p:pRg st="4" end="4"/>
                                            </p:txEl>
                                          </p:spTgt>
                                        </p:tgtEl>
                                        <p:attrNameLst>
                                          <p:attrName>style.visibility</p:attrName>
                                        </p:attrNameLst>
                                      </p:cBhvr>
                                      <p:to>
                                        <p:strVal val="visible"/>
                                      </p:to>
                                    </p:set>
                                    <p:anim calcmode="lin" valueType="num">
                                      <p:cBhvr additive="base">
                                        <p:cTn id="27" dur="1000" fill="hold"/>
                                        <p:tgtEl>
                                          <p:spTgt spid="31746">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1746">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3" fill="hold" grpId="0" nodeType="afterEffect">
                                  <p:stCondLst>
                                    <p:cond delay="0"/>
                                  </p:stCondLst>
                                  <p:childTnLst>
                                    <p:set>
                                      <p:cBhvr>
                                        <p:cTn id="31" dur="1" fill="hold">
                                          <p:stCondLst>
                                            <p:cond delay="0"/>
                                          </p:stCondLst>
                                        </p:cTn>
                                        <p:tgtEl>
                                          <p:spTgt spid="31746">
                                            <p:txEl>
                                              <p:pRg st="5" end="5"/>
                                            </p:txEl>
                                          </p:spTgt>
                                        </p:tgtEl>
                                        <p:attrNameLst>
                                          <p:attrName>style.visibility</p:attrName>
                                        </p:attrNameLst>
                                      </p:cBhvr>
                                      <p:to>
                                        <p:strVal val="visible"/>
                                      </p:to>
                                    </p:set>
                                    <p:anim calcmode="lin" valueType="num">
                                      <p:cBhvr additive="base">
                                        <p:cTn id="32" dur="1000" fill="hold"/>
                                        <p:tgtEl>
                                          <p:spTgt spid="31746">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1746">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3" fill="hold" grpId="0" nodeType="afterEffect">
                                  <p:stCondLst>
                                    <p:cond delay="0"/>
                                  </p:stCondLst>
                                  <p:childTnLst>
                                    <p:set>
                                      <p:cBhvr>
                                        <p:cTn id="36" dur="1" fill="hold">
                                          <p:stCondLst>
                                            <p:cond delay="0"/>
                                          </p:stCondLst>
                                        </p:cTn>
                                        <p:tgtEl>
                                          <p:spTgt spid="31746">
                                            <p:txEl>
                                              <p:pRg st="6" end="6"/>
                                            </p:txEl>
                                          </p:spTgt>
                                        </p:tgtEl>
                                        <p:attrNameLst>
                                          <p:attrName>style.visibility</p:attrName>
                                        </p:attrNameLst>
                                      </p:cBhvr>
                                      <p:to>
                                        <p:strVal val="visible"/>
                                      </p:to>
                                    </p:set>
                                    <p:anim calcmode="lin" valueType="num">
                                      <p:cBhvr additive="base">
                                        <p:cTn id="37" dur="1000" fill="hold"/>
                                        <p:tgtEl>
                                          <p:spTgt spid="31746">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1746">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7000"/>
                            </p:stCondLst>
                            <p:childTnLst>
                              <p:par>
                                <p:cTn id="40" presetID="2" presetClass="entr" presetSubtype="3" fill="hold" grpId="0" nodeType="afterEffect">
                                  <p:stCondLst>
                                    <p:cond delay="0"/>
                                  </p:stCondLst>
                                  <p:childTnLst>
                                    <p:set>
                                      <p:cBhvr>
                                        <p:cTn id="41" dur="1" fill="hold">
                                          <p:stCondLst>
                                            <p:cond delay="0"/>
                                          </p:stCondLst>
                                        </p:cTn>
                                        <p:tgtEl>
                                          <p:spTgt spid="31746">
                                            <p:txEl>
                                              <p:pRg st="7" end="7"/>
                                            </p:txEl>
                                          </p:spTgt>
                                        </p:tgtEl>
                                        <p:attrNameLst>
                                          <p:attrName>style.visibility</p:attrName>
                                        </p:attrNameLst>
                                      </p:cBhvr>
                                      <p:to>
                                        <p:strVal val="visible"/>
                                      </p:to>
                                    </p:set>
                                    <p:anim calcmode="lin" valueType="num">
                                      <p:cBhvr additive="base">
                                        <p:cTn id="42" dur="1000" fill="hold"/>
                                        <p:tgtEl>
                                          <p:spTgt spid="31746">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1746">
                                            <p:txEl>
                                              <p:pRg st="7" end="7"/>
                                            </p:txEl>
                                          </p:spTgt>
                                        </p:tgtEl>
                                        <p:attrNameLst>
                                          <p:attrName>ppt_y</p:attrName>
                                        </p:attrNameLst>
                                      </p:cBhvr>
                                      <p:tavLst>
                                        <p:tav tm="0">
                                          <p:val>
                                            <p:strVal val="0-#ppt_h/2"/>
                                          </p:val>
                                        </p:tav>
                                        <p:tav tm="100000">
                                          <p:val>
                                            <p:strVal val="#ppt_y"/>
                                          </p:val>
                                        </p:tav>
                                      </p:tavLst>
                                    </p:anim>
                                  </p:childTnLst>
                                </p:cTn>
                              </p:par>
                            </p:childTnLst>
                          </p:cTn>
                        </p:par>
                        <p:par>
                          <p:cTn id="44" fill="hold">
                            <p:stCondLst>
                              <p:cond delay="8000"/>
                            </p:stCondLst>
                            <p:childTnLst>
                              <p:par>
                                <p:cTn id="45" presetID="2" presetClass="entr" presetSubtype="3" fill="hold" grpId="0" nodeType="afterEffect">
                                  <p:stCondLst>
                                    <p:cond delay="0"/>
                                  </p:stCondLst>
                                  <p:childTnLst>
                                    <p:set>
                                      <p:cBhvr>
                                        <p:cTn id="46" dur="1" fill="hold">
                                          <p:stCondLst>
                                            <p:cond delay="0"/>
                                          </p:stCondLst>
                                        </p:cTn>
                                        <p:tgtEl>
                                          <p:spTgt spid="31746">
                                            <p:txEl>
                                              <p:pRg st="8" end="8"/>
                                            </p:txEl>
                                          </p:spTgt>
                                        </p:tgtEl>
                                        <p:attrNameLst>
                                          <p:attrName>style.visibility</p:attrName>
                                        </p:attrNameLst>
                                      </p:cBhvr>
                                      <p:to>
                                        <p:strVal val="visible"/>
                                      </p:to>
                                    </p:set>
                                    <p:anim calcmode="lin" valueType="num">
                                      <p:cBhvr additive="base">
                                        <p:cTn id="47" dur="1000" fill="hold"/>
                                        <p:tgtEl>
                                          <p:spTgt spid="31746">
                                            <p:txEl>
                                              <p:pRg st="8" end="8"/>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31746">
                                            <p:txEl>
                                              <p:pRg st="8" end="8"/>
                                            </p:txEl>
                                          </p:spTgt>
                                        </p:tgtEl>
                                        <p:attrNameLst>
                                          <p:attrName>ppt_y</p:attrName>
                                        </p:attrNameLst>
                                      </p:cBhvr>
                                      <p:tavLst>
                                        <p:tav tm="0">
                                          <p:val>
                                            <p:strVal val="0-#ppt_h/2"/>
                                          </p:val>
                                        </p:tav>
                                        <p:tav tm="100000">
                                          <p:val>
                                            <p:strVal val="#ppt_y"/>
                                          </p:val>
                                        </p:tav>
                                      </p:tavLst>
                                    </p:anim>
                                  </p:childTnLst>
                                </p:cTn>
                              </p:par>
                            </p:childTnLst>
                          </p:cTn>
                        </p:par>
                        <p:par>
                          <p:cTn id="49" fill="hold">
                            <p:stCondLst>
                              <p:cond delay="9000"/>
                            </p:stCondLst>
                            <p:childTnLst>
                              <p:par>
                                <p:cTn id="50" presetID="15" presetClass="entr" presetSubtype="0" fill="hold" nodeType="after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p:cTn id="52" dur="1000" fill="hold"/>
                                        <p:tgtEl>
                                          <p:spTgt spid="1026"/>
                                        </p:tgtEl>
                                        <p:attrNameLst>
                                          <p:attrName>ppt_w</p:attrName>
                                        </p:attrNameLst>
                                      </p:cBhvr>
                                      <p:tavLst>
                                        <p:tav tm="0">
                                          <p:val>
                                            <p:fltVal val="0"/>
                                          </p:val>
                                        </p:tav>
                                        <p:tav tm="100000">
                                          <p:val>
                                            <p:strVal val="#ppt_w"/>
                                          </p:val>
                                        </p:tav>
                                      </p:tavLst>
                                    </p:anim>
                                    <p:anim calcmode="lin" valueType="num">
                                      <p:cBhvr>
                                        <p:cTn id="53" dur="1000" fill="hold"/>
                                        <p:tgtEl>
                                          <p:spTgt spid="1026"/>
                                        </p:tgtEl>
                                        <p:attrNameLst>
                                          <p:attrName>ppt_h</p:attrName>
                                        </p:attrNameLst>
                                      </p:cBhvr>
                                      <p:tavLst>
                                        <p:tav tm="0">
                                          <p:val>
                                            <p:fltVal val="0"/>
                                          </p:val>
                                        </p:tav>
                                        <p:tav tm="100000">
                                          <p:val>
                                            <p:strVal val="#ppt_h"/>
                                          </p:val>
                                        </p:tav>
                                      </p:tavLst>
                                    </p:anim>
                                    <p:anim calcmode="lin" valueType="num">
                                      <p:cBhvr>
                                        <p:cTn id="54"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p:txBody>
          <a:bodyPr/>
          <a:lstStyle/>
          <a:p>
            <a:r>
              <a:rPr lang="en-US" dirty="0" smtClean="0"/>
              <a:t>Pressurized Water Reactors (PWRs)</a:t>
            </a:r>
          </a:p>
          <a:p>
            <a:r>
              <a:rPr lang="en-US" dirty="0" smtClean="0"/>
              <a:t>Boiling Water Reactors (BWRs)</a:t>
            </a:r>
          </a:p>
          <a:p>
            <a:r>
              <a:rPr lang="en-US" dirty="0" smtClean="0"/>
              <a:t>Light water and heavy water reactors</a:t>
            </a:r>
          </a:p>
          <a:p>
            <a:r>
              <a:rPr lang="en-US" dirty="0" smtClean="0"/>
              <a:t>Moderators</a:t>
            </a:r>
          </a:p>
          <a:p>
            <a:r>
              <a:rPr lang="en-US" dirty="0" smtClean="0"/>
              <a:t>Coolants</a:t>
            </a:r>
          </a:p>
          <a:p>
            <a:endParaRPr lang="en-US" dirty="0" smtClean="0"/>
          </a:p>
          <a:p>
            <a:endParaRPr lang="en-US" dirty="0" smtClean="0"/>
          </a:p>
          <a:p>
            <a:endParaRPr lang="en-US" dirty="0" smtClean="0"/>
          </a:p>
          <a:p>
            <a:endParaRPr lang="en-US" dirty="0" smtClean="0"/>
          </a:p>
        </p:txBody>
      </p:sp>
      <p:sp>
        <p:nvSpPr>
          <p:cNvPr id="5" name="Content Placeholder 4"/>
          <p:cNvSpPr>
            <a:spLocks noGrp="1"/>
          </p:cNvSpPr>
          <p:nvPr>
            <p:ph sz="half" idx="2"/>
          </p:nvPr>
        </p:nvSpPr>
        <p:spPr/>
        <p:txBody>
          <a:bodyPr/>
          <a:lstStyle/>
          <a:p>
            <a:endParaRPr lang="en-US"/>
          </a:p>
        </p:txBody>
      </p:sp>
      <p:sp>
        <p:nvSpPr>
          <p:cNvPr id="56321" name="Title 1"/>
          <p:cNvSpPr>
            <a:spLocks noGrp="1"/>
          </p:cNvSpPr>
          <p:nvPr>
            <p:ph type="title" idx="4294967295"/>
          </p:nvPr>
        </p:nvSpPr>
        <p:spPr>
          <a:xfrm>
            <a:off x="0" y="206375"/>
            <a:ext cx="8229600" cy="1306513"/>
          </a:xfrm>
          <a:prstGeom prst="rect">
            <a:avLst/>
          </a:prstGeom>
        </p:spPr>
        <p:txBody>
          <a:bodyPr/>
          <a:lstStyle/>
          <a:p>
            <a:r>
              <a:rPr lang="en-US" dirty="0" smtClean="0"/>
              <a:t>Modern Nuclear </a:t>
            </a:r>
            <a:br>
              <a:rPr lang="en-US" dirty="0" smtClean="0"/>
            </a:br>
            <a:r>
              <a:rPr lang="en-US" dirty="0" smtClean="0"/>
              <a:t>Reactors</a:t>
            </a:r>
          </a:p>
        </p:txBody>
      </p:sp>
      <p:pic>
        <p:nvPicPr>
          <p:cNvPr id="4" name="Picture 3" descr="nuclear-power-plants-21.jpg"/>
          <p:cNvPicPr>
            <a:picLocks noChangeAspect="1"/>
          </p:cNvPicPr>
          <p:nvPr/>
        </p:nvPicPr>
        <p:blipFill>
          <a:blip r:embed="rId3"/>
          <a:stretch>
            <a:fillRect/>
          </a:stretch>
        </p:blipFill>
        <p:spPr bwMode="auto">
          <a:xfrm>
            <a:off x="4495801" y="1716950"/>
            <a:ext cx="4122376" cy="5334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 calcmode="lin" valueType="num">
                                      <p:cBhvr additive="base">
                                        <p:cTn id="7" dur="1000" fill="hold"/>
                                        <p:tgtEl>
                                          <p:spTgt spid="481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813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9" fill="hold" grpId="0" nodeType="after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 calcmode="lin" valueType="num">
                                      <p:cBhvr additive="base">
                                        <p:cTn id="12" dur="1000" fill="hold"/>
                                        <p:tgtEl>
                                          <p:spTgt spid="48130">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8130">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9" fill="hold" grpId="0" nodeType="after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 calcmode="lin" valueType="num">
                                      <p:cBhvr additive="base">
                                        <p:cTn id="17" dur="1000" fill="hold"/>
                                        <p:tgtEl>
                                          <p:spTgt spid="48130">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8130">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9" fill="hold" grpId="0" nodeType="afterEffect">
                                  <p:stCondLst>
                                    <p:cond delay="0"/>
                                  </p:stCondLst>
                                  <p:childTnLst>
                                    <p:set>
                                      <p:cBhvr>
                                        <p:cTn id="21" dur="1" fill="hold">
                                          <p:stCondLst>
                                            <p:cond delay="0"/>
                                          </p:stCondLst>
                                        </p:cTn>
                                        <p:tgtEl>
                                          <p:spTgt spid="48130">
                                            <p:txEl>
                                              <p:pRg st="3" end="3"/>
                                            </p:txEl>
                                          </p:spTgt>
                                        </p:tgtEl>
                                        <p:attrNameLst>
                                          <p:attrName>style.visibility</p:attrName>
                                        </p:attrNameLst>
                                      </p:cBhvr>
                                      <p:to>
                                        <p:strVal val="visible"/>
                                      </p:to>
                                    </p:set>
                                    <p:anim calcmode="lin" valueType="num">
                                      <p:cBhvr additive="base">
                                        <p:cTn id="22" dur="1000" fill="hold"/>
                                        <p:tgtEl>
                                          <p:spTgt spid="48130">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8130">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9" fill="hold" grpId="0" nodeType="afterEffect">
                                  <p:stCondLst>
                                    <p:cond delay="0"/>
                                  </p:stCondLst>
                                  <p:childTnLst>
                                    <p:set>
                                      <p:cBhvr>
                                        <p:cTn id="26" dur="1" fill="hold">
                                          <p:stCondLst>
                                            <p:cond delay="0"/>
                                          </p:stCondLst>
                                        </p:cTn>
                                        <p:tgtEl>
                                          <p:spTgt spid="48130">
                                            <p:txEl>
                                              <p:pRg st="4" end="4"/>
                                            </p:txEl>
                                          </p:spTgt>
                                        </p:tgtEl>
                                        <p:attrNameLst>
                                          <p:attrName>style.visibility</p:attrName>
                                        </p:attrNameLst>
                                      </p:cBhvr>
                                      <p:to>
                                        <p:strVal val="visible"/>
                                      </p:to>
                                    </p:set>
                                    <p:anim calcmode="lin" valueType="num">
                                      <p:cBhvr additive="base">
                                        <p:cTn id="27" dur="1000" fill="hold"/>
                                        <p:tgtEl>
                                          <p:spTgt spid="48130">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8130">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3"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sz="half" idx="1"/>
          </p:nvPr>
        </p:nvSpPr>
        <p:spPr/>
        <p:txBody>
          <a:bodyPr/>
          <a:lstStyle/>
          <a:p>
            <a:r>
              <a:rPr lang="en-US" dirty="0" smtClean="0"/>
              <a:t>Three main loops</a:t>
            </a:r>
          </a:p>
          <a:p>
            <a:r>
              <a:rPr lang="en-US" dirty="0" smtClean="0"/>
              <a:t>High pressure, high temperature</a:t>
            </a:r>
          </a:p>
          <a:p>
            <a:r>
              <a:rPr lang="en-US" dirty="0" smtClean="0"/>
              <a:t>Steam generators</a:t>
            </a:r>
          </a:p>
        </p:txBody>
      </p:sp>
      <p:sp>
        <p:nvSpPr>
          <p:cNvPr id="50177" name="Title 1"/>
          <p:cNvSpPr>
            <a:spLocks noGrp="1"/>
          </p:cNvSpPr>
          <p:nvPr>
            <p:ph type="title" idx="4294967295"/>
          </p:nvPr>
        </p:nvSpPr>
        <p:spPr>
          <a:xfrm>
            <a:off x="-473530" y="576943"/>
            <a:ext cx="8006444" cy="802595"/>
          </a:xfrm>
          <a:prstGeom prst="rect">
            <a:avLst/>
          </a:prstGeom>
        </p:spPr>
        <p:txBody>
          <a:bodyPr>
            <a:normAutofit/>
          </a:bodyPr>
          <a:lstStyle/>
          <a:p>
            <a:pPr fontAlgn="auto">
              <a:spcAft>
                <a:spcPts val="0"/>
              </a:spcAft>
              <a:defRPr/>
            </a:pPr>
            <a:r>
              <a:rPr lang="en-US" sz="3600" b="1" dirty="0" smtClean="0"/>
              <a:t>PWR</a:t>
            </a:r>
            <a:r>
              <a:rPr lang="en-US" sz="3600" dirty="0" smtClean="0"/>
              <a:t> (Pressurized Water Reactor)</a:t>
            </a:r>
          </a:p>
        </p:txBody>
      </p:sp>
      <p:pic>
        <p:nvPicPr>
          <p:cNvPr id="50179" name="Picture 2"/>
          <p:cNvPicPr>
            <a:picLocks noChangeAspect="1" noChangeArrowheads="1"/>
          </p:cNvPicPr>
          <p:nvPr/>
        </p:nvPicPr>
        <p:blipFill>
          <a:blip r:embed="rId3"/>
          <a:srcRect t="36337" b="6930"/>
          <a:stretch>
            <a:fillRect/>
          </a:stretch>
        </p:blipFill>
        <p:spPr bwMode="auto">
          <a:xfrm>
            <a:off x="4038599" y="1716949"/>
            <a:ext cx="4909457" cy="36045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additive="base">
                                        <p:cTn id="7" dur="1000" fill="hold"/>
                                        <p:tgtEl>
                                          <p:spTgt spid="5017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017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 calcmode="lin" valueType="num">
                                      <p:cBhvr additive="base">
                                        <p:cTn id="12" dur="1000" fill="hold"/>
                                        <p:tgtEl>
                                          <p:spTgt spid="50178">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50178">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fill="hold" grpId="0" nodeType="after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 calcmode="lin" valueType="num">
                                      <p:cBhvr additive="base">
                                        <p:cTn id="17" dur="1000" fill="hold"/>
                                        <p:tgtEl>
                                          <p:spTgt spid="50178">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50178">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50179"/>
                                        </p:tgtEl>
                                        <p:attrNameLst>
                                          <p:attrName>style.visibility</p:attrName>
                                        </p:attrNameLst>
                                      </p:cBhvr>
                                      <p:to>
                                        <p:strVal val="visible"/>
                                      </p:to>
                                    </p:set>
                                    <p:anim calcmode="lin" valueType="num">
                                      <p:cBhvr>
                                        <p:cTn id="22" dur="1000" fill="hold"/>
                                        <p:tgtEl>
                                          <p:spTgt spid="50179"/>
                                        </p:tgtEl>
                                        <p:attrNameLst>
                                          <p:attrName>ppt_w</p:attrName>
                                        </p:attrNameLst>
                                      </p:cBhvr>
                                      <p:tavLst>
                                        <p:tav tm="0">
                                          <p:val>
                                            <p:fltVal val="0"/>
                                          </p:val>
                                        </p:tav>
                                        <p:tav tm="100000">
                                          <p:val>
                                            <p:strVal val="#ppt_w"/>
                                          </p:val>
                                        </p:tav>
                                      </p:tavLst>
                                    </p:anim>
                                    <p:anim calcmode="lin" valueType="num">
                                      <p:cBhvr>
                                        <p:cTn id="23" dur="1000" fill="hold"/>
                                        <p:tgtEl>
                                          <p:spTgt spid="50179"/>
                                        </p:tgtEl>
                                        <p:attrNameLst>
                                          <p:attrName>ppt_h</p:attrName>
                                        </p:attrNameLst>
                                      </p:cBhvr>
                                      <p:tavLst>
                                        <p:tav tm="0">
                                          <p:val>
                                            <p:fltVal val="0"/>
                                          </p:val>
                                        </p:tav>
                                        <p:tav tm="100000">
                                          <p:val>
                                            <p:strVal val="#ppt_h"/>
                                          </p:val>
                                        </p:tav>
                                      </p:tavLst>
                                    </p:anim>
                                    <p:anim calcmode="lin" valueType="num">
                                      <p:cBhvr>
                                        <p:cTn id="24" dur="1000" fill="hold"/>
                                        <p:tgtEl>
                                          <p:spTgt spid="50179"/>
                                        </p:tgtEl>
                                        <p:attrNameLst>
                                          <p:attrName>style.rotation</p:attrName>
                                        </p:attrNameLst>
                                      </p:cBhvr>
                                      <p:tavLst>
                                        <p:tav tm="0">
                                          <p:val>
                                            <p:fltVal val="90"/>
                                          </p:val>
                                        </p:tav>
                                        <p:tav tm="100000">
                                          <p:val>
                                            <p:fltVal val="0"/>
                                          </p:val>
                                        </p:tav>
                                      </p:tavLst>
                                    </p:anim>
                                    <p:animEffect transition="in" filter="fade">
                                      <p:cBhvr>
                                        <p:cTn id="25"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half" idx="1"/>
          </p:nvPr>
        </p:nvSpPr>
        <p:spPr/>
        <p:txBody>
          <a:bodyPr/>
          <a:lstStyle/>
          <a:p>
            <a:r>
              <a:rPr lang="en-US" smtClean="0"/>
              <a:t>Two loops</a:t>
            </a:r>
          </a:p>
          <a:p>
            <a:r>
              <a:rPr lang="en-US" smtClean="0"/>
              <a:t>Lower Pressure, high temperature</a:t>
            </a:r>
          </a:p>
          <a:p>
            <a:r>
              <a:rPr lang="en-US" smtClean="0"/>
              <a:t>Shielded turbine housing</a:t>
            </a:r>
          </a:p>
        </p:txBody>
      </p:sp>
      <p:sp>
        <p:nvSpPr>
          <p:cNvPr id="52225" name="Title 1"/>
          <p:cNvSpPr>
            <a:spLocks noGrp="1"/>
          </p:cNvSpPr>
          <p:nvPr>
            <p:ph type="title" idx="4294967295"/>
          </p:nvPr>
        </p:nvSpPr>
        <p:spPr>
          <a:xfrm>
            <a:off x="0" y="413657"/>
            <a:ext cx="7467600" cy="979714"/>
          </a:xfrm>
          <a:prstGeom prst="rect">
            <a:avLst/>
          </a:prstGeom>
        </p:spPr>
        <p:txBody>
          <a:bodyPr>
            <a:normAutofit/>
          </a:bodyPr>
          <a:lstStyle/>
          <a:p>
            <a:pPr fontAlgn="auto">
              <a:spcAft>
                <a:spcPts val="0"/>
              </a:spcAft>
              <a:defRPr/>
            </a:pPr>
            <a:r>
              <a:rPr lang="en-US" sz="3600" b="1" dirty="0" smtClean="0"/>
              <a:t>BWR</a:t>
            </a:r>
            <a:r>
              <a:rPr lang="en-US" sz="3600" dirty="0" smtClean="0"/>
              <a:t> (Boiling Water Reactor)</a:t>
            </a:r>
          </a:p>
        </p:txBody>
      </p:sp>
      <p:pic>
        <p:nvPicPr>
          <p:cNvPr id="52227" name="Picture 4" descr="http://www.nrc.gov/reading-rm/basic-ref/students/images/student-bwr-still.gif"/>
          <p:cNvPicPr>
            <a:picLocks noChangeAspect="1" noChangeArrowheads="1"/>
          </p:cNvPicPr>
          <p:nvPr/>
        </p:nvPicPr>
        <p:blipFill>
          <a:blip r:embed="rId3"/>
          <a:srcRect t="36339"/>
          <a:stretch>
            <a:fillRect/>
          </a:stretch>
        </p:blipFill>
        <p:spPr bwMode="auto">
          <a:xfrm>
            <a:off x="4495800" y="1716950"/>
            <a:ext cx="4495800" cy="3703842"/>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10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222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 calcmode="lin" valueType="num">
                                      <p:cBhvr additive="base">
                                        <p:cTn id="12" dur="10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222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 calcmode="lin" valueType="num">
                                      <p:cBhvr additive="base">
                                        <p:cTn id="17" dur="10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222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52227"/>
                                        </p:tgtEl>
                                        <p:attrNameLst>
                                          <p:attrName>style.visibility</p:attrName>
                                        </p:attrNameLst>
                                      </p:cBhvr>
                                      <p:to>
                                        <p:strVal val="visible"/>
                                      </p:to>
                                    </p:set>
                                    <p:anim calcmode="lin" valueType="num">
                                      <p:cBhvr>
                                        <p:cTn id="22" dur="1000" fill="hold"/>
                                        <p:tgtEl>
                                          <p:spTgt spid="52227"/>
                                        </p:tgtEl>
                                        <p:attrNameLst>
                                          <p:attrName>ppt_w</p:attrName>
                                        </p:attrNameLst>
                                      </p:cBhvr>
                                      <p:tavLst>
                                        <p:tav tm="0">
                                          <p:val>
                                            <p:fltVal val="0"/>
                                          </p:val>
                                        </p:tav>
                                        <p:tav tm="100000">
                                          <p:val>
                                            <p:strVal val="#ppt_w"/>
                                          </p:val>
                                        </p:tav>
                                      </p:tavLst>
                                    </p:anim>
                                    <p:anim calcmode="lin" valueType="num">
                                      <p:cBhvr>
                                        <p:cTn id="23" dur="1000" fill="hold"/>
                                        <p:tgtEl>
                                          <p:spTgt spid="52227"/>
                                        </p:tgtEl>
                                        <p:attrNameLst>
                                          <p:attrName>ppt_h</p:attrName>
                                        </p:attrNameLst>
                                      </p:cBhvr>
                                      <p:tavLst>
                                        <p:tav tm="0">
                                          <p:val>
                                            <p:fltVal val="0"/>
                                          </p:val>
                                        </p:tav>
                                        <p:tav tm="100000">
                                          <p:val>
                                            <p:strVal val="#ppt_h"/>
                                          </p:val>
                                        </p:tav>
                                      </p:tavLst>
                                    </p:anim>
                                    <p:anim calcmode="lin" valueType="num">
                                      <p:cBhvr>
                                        <p:cTn id="24" dur="1000" fill="hold"/>
                                        <p:tgtEl>
                                          <p:spTgt spid="52227"/>
                                        </p:tgtEl>
                                        <p:attrNameLst>
                                          <p:attrName>style.rotation</p:attrName>
                                        </p:attrNameLst>
                                      </p:cBhvr>
                                      <p:tavLst>
                                        <p:tav tm="0">
                                          <p:val>
                                            <p:fltVal val="90"/>
                                          </p:val>
                                        </p:tav>
                                        <p:tav tm="100000">
                                          <p:val>
                                            <p:fltVal val="0"/>
                                          </p:val>
                                        </p:tav>
                                      </p:tavLst>
                                    </p:anim>
                                    <p:animEffect transition="in" filter="fade">
                                      <p:cBhvr>
                                        <p:cTn id="25" dur="1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239486" y="304800"/>
            <a:ext cx="8763000" cy="990600"/>
          </a:xfrm>
        </p:spPr>
        <p:txBody>
          <a:bodyPr>
            <a:noAutofit/>
          </a:bodyPr>
          <a:lstStyle/>
          <a:p>
            <a:pPr fontAlgn="auto">
              <a:spcAft>
                <a:spcPts val="0"/>
              </a:spcAft>
              <a:defRPr/>
            </a:pPr>
            <a:r>
              <a:rPr lang="en-US" sz="3600" b="1" dirty="0" smtClean="0"/>
              <a:t>CANDU</a:t>
            </a:r>
            <a:r>
              <a:rPr lang="en-US" sz="3600" dirty="0" smtClean="0"/>
              <a:t> (</a:t>
            </a:r>
            <a:r>
              <a:rPr lang="en-US" sz="3600" b="1" dirty="0" err="1" smtClean="0"/>
              <a:t>CAN</a:t>
            </a:r>
            <a:r>
              <a:rPr lang="en-US" sz="3600" dirty="0" err="1" smtClean="0"/>
              <a:t>adian</a:t>
            </a:r>
            <a:r>
              <a:rPr lang="en-US" sz="3600" dirty="0" smtClean="0"/>
              <a:t> </a:t>
            </a:r>
            <a:br>
              <a:rPr lang="en-US" sz="3600" dirty="0" smtClean="0"/>
            </a:br>
            <a:r>
              <a:rPr lang="en-US" sz="3600" b="1" dirty="0" smtClean="0"/>
              <a:t>D</a:t>
            </a:r>
            <a:r>
              <a:rPr lang="en-US" sz="3600" dirty="0" smtClean="0"/>
              <a:t>euterium </a:t>
            </a:r>
            <a:r>
              <a:rPr lang="en-US" sz="3600" b="1" dirty="0" smtClean="0"/>
              <a:t>U</a:t>
            </a:r>
            <a:r>
              <a:rPr lang="en-US" sz="3600" dirty="0" smtClean="0"/>
              <a:t>ranium reactor)</a:t>
            </a:r>
          </a:p>
        </p:txBody>
      </p:sp>
      <p:sp>
        <p:nvSpPr>
          <p:cNvPr id="54274" name="Content Placeholder 2"/>
          <p:cNvSpPr>
            <a:spLocks noGrp="1"/>
          </p:cNvSpPr>
          <p:nvPr>
            <p:ph idx="1"/>
          </p:nvPr>
        </p:nvSpPr>
        <p:spPr>
          <a:xfrm>
            <a:off x="457200" y="1524000"/>
            <a:ext cx="7467600" cy="4602163"/>
          </a:xfrm>
        </p:spPr>
        <p:txBody>
          <a:bodyPr/>
          <a:lstStyle/>
          <a:p>
            <a:r>
              <a:rPr lang="en-US" dirty="0" smtClean="0"/>
              <a:t>Heavy water moderator</a:t>
            </a:r>
          </a:p>
          <a:p>
            <a:r>
              <a:rPr lang="en-US" dirty="0" smtClean="0"/>
              <a:t>Natural uranium fuel</a:t>
            </a:r>
          </a:p>
          <a:p>
            <a:r>
              <a:rPr lang="en-US" dirty="0" smtClean="0"/>
              <a:t>Three loops</a:t>
            </a:r>
          </a:p>
          <a:p>
            <a:endParaRPr lang="en-US" dirty="0" smtClean="0"/>
          </a:p>
        </p:txBody>
      </p:sp>
      <p:pic>
        <p:nvPicPr>
          <p:cNvPr id="54275" name="Picture 2" descr="http://4.bp.blogspot.com/_v2T5FtcWTMk/RjlGwgiyafI/AAAAAAAABKg/AF66YP-rsJ0/s400/candu.JPG"/>
          <p:cNvPicPr>
            <a:picLocks noChangeAspect="1" noChangeArrowheads="1"/>
          </p:cNvPicPr>
          <p:nvPr/>
        </p:nvPicPr>
        <p:blipFill>
          <a:blip r:embed="rId3" cstate="print"/>
          <a:srcRect/>
          <a:stretch>
            <a:fillRect/>
          </a:stretch>
        </p:blipFill>
        <p:spPr bwMode="auto">
          <a:xfrm>
            <a:off x="609600" y="3200400"/>
            <a:ext cx="8077200" cy="3657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additive="base">
                                        <p:cTn id="7" dur="1000" fill="hold"/>
                                        <p:tgtEl>
                                          <p:spTgt spid="5427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27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 calcmode="lin" valueType="num">
                                      <p:cBhvr additive="base">
                                        <p:cTn id="12" dur="1000" fill="hold"/>
                                        <p:tgtEl>
                                          <p:spTgt spid="54274">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5427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54274">
                                            <p:txEl>
                                              <p:pRg st="2" end="2"/>
                                            </p:txEl>
                                          </p:spTgt>
                                        </p:tgtEl>
                                        <p:attrNameLst>
                                          <p:attrName>style.visibility</p:attrName>
                                        </p:attrNameLst>
                                      </p:cBhvr>
                                      <p:to>
                                        <p:strVal val="visible"/>
                                      </p:to>
                                    </p:set>
                                    <p:anim calcmode="lin" valueType="num">
                                      <p:cBhvr additive="base">
                                        <p:cTn id="17" dur="1000" fill="hold"/>
                                        <p:tgtEl>
                                          <p:spTgt spid="54274">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427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54275"/>
                                        </p:tgtEl>
                                        <p:attrNameLst>
                                          <p:attrName>style.visibility</p:attrName>
                                        </p:attrNameLst>
                                      </p:cBhvr>
                                      <p:to>
                                        <p:strVal val="visible"/>
                                      </p:to>
                                    </p:set>
                                    <p:anim calcmode="lin" valueType="num">
                                      <p:cBhvr>
                                        <p:cTn id="22" dur="1000" fill="hold"/>
                                        <p:tgtEl>
                                          <p:spTgt spid="54275"/>
                                        </p:tgtEl>
                                        <p:attrNameLst>
                                          <p:attrName>ppt_w</p:attrName>
                                        </p:attrNameLst>
                                      </p:cBhvr>
                                      <p:tavLst>
                                        <p:tav tm="0">
                                          <p:val>
                                            <p:fltVal val="0"/>
                                          </p:val>
                                        </p:tav>
                                        <p:tav tm="100000">
                                          <p:val>
                                            <p:strVal val="#ppt_w"/>
                                          </p:val>
                                        </p:tav>
                                      </p:tavLst>
                                    </p:anim>
                                    <p:anim calcmode="lin" valueType="num">
                                      <p:cBhvr>
                                        <p:cTn id="23" dur="1000" fill="hold"/>
                                        <p:tgtEl>
                                          <p:spTgt spid="54275"/>
                                        </p:tgtEl>
                                        <p:attrNameLst>
                                          <p:attrName>ppt_h</p:attrName>
                                        </p:attrNameLst>
                                      </p:cBhvr>
                                      <p:tavLst>
                                        <p:tav tm="0">
                                          <p:val>
                                            <p:fltVal val="0"/>
                                          </p:val>
                                        </p:tav>
                                        <p:tav tm="100000">
                                          <p:val>
                                            <p:strVal val="#ppt_h"/>
                                          </p:val>
                                        </p:tav>
                                      </p:tavLst>
                                    </p:anim>
                                    <p:anim calcmode="lin" valueType="num">
                                      <p:cBhvr>
                                        <p:cTn id="24" dur="1000" fill="hold"/>
                                        <p:tgtEl>
                                          <p:spTgt spid="54275"/>
                                        </p:tgtEl>
                                        <p:attrNameLst>
                                          <p:attrName>style.rotation</p:attrName>
                                        </p:attrNameLst>
                                      </p:cBhvr>
                                      <p:tavLst>
                                        <p:tav tm="0">
                                          <p:val>
                                            <p:fltVal val="90"/>
                                          </p:val>
                                        </p:tav>
                                        <p:tav tm="100000">
                                          <p:val>
                                            <p:fltVal val="0"/>
                                          </p:val>
                                        </p:tav>
                                      </p:tavLst>
                                    </p:anim>
                                    <p:animEffect transition="in" filter="fade">
                                      <p:cBhvr>
                                        <p:cTn id="25" dur="1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sz="half" idx="1"/>
          </p:nvPr>
        </p:nvSpPr>
        <p:spPr/>
        <p:txBody>
          <a:bodyPr/>
          <a:lstStyle/>
          <a:p>
            <a:r>
              <a:rPr lang="en-US" smtClean="0"/>
              <a:t>High powered channel type reactor</a:t>
            </a:r>
          </a:p>
          <a:p>
            <a:r>
              <a:rPr lang="en-US" smtClean="0"/>
              <a:t>Graphite moderated</a:t>
            </a:r>
          </a:p>
          <a:p>
            <a:r>
              <a:rPr lang="en-US" smtClean="0"/>
              <a:t>Natural uranium fuel</a:t>
            </a:r>
          </a:p>
          <a:p>
            <a:r>
              <a:rPr lang="en-US" smtClean="0"/>
              <a:t>Safety problems</a:t>
            </a:r>
          </a:p>
          <a:p>
            <a:pPr lvl="1"/>
            <a:r>
              <a:rPr lang="en-US" smtClean="0"/>
              <a:t>Positive void coefficient</a:t>
            </a:r>
          </a:p>
          <a:p>
            <a:pPr lvl="1"/>
            <a:r>
              <a:rPr lang="en-US" smtClean="0"/>
              <a:t>18 sec SCRAM time </a:t>
            </a:r>
          </a:p>
          <a:p>
            <a:pPr lvl="1"/>
            <a:r>
              <a:rPr lang="en-US" smtClean="0"/>
              <a:t>No containment</a:t>
            </a:r>
          </a:p>
        </p:txBody>
      </p:sp>
      <p:sp>
        <p:nvSpPr>
          <p:cNvPr id="5" name="Content Placeholder 4"/>
          <p:cNvSpPr>
            <a:spLocks noGrp="1"/>
          </p:cNvSpPr>
          <p:nvPr>
            <p:ph sz="half" idx="2"/>
          </p:nvPr>
        </p:nvSpPr>
        <p:spPr/>
        <p:txBody>
          <a:bodyPr/>
          <a:lstStyle/>
          <a:p>
            <a:endParaRPr lang="en-US"/>
          </a:p>
        </p:txBody>
      </p:sp>
      <p:sp>
        <p:nvSpPr>
          <p:cNvPr id="56321" name="Title 1"/>
          <p:cNvSpPr>
            <a:spLocks noGrp="1"/>
          </p:cNvSpPr>
          <p:nvPr>
            <p:ph type="title" idx="4294967295"/>
          </p:nvPr>
        </p:nvSpPr>
        <p:spPr>
          <a:xfrm>
            <a:off x="0" y="274638"/>
            <a:ext cx="7772400" cy="1143000"/>
          </a:xfrm>
          <a:prstGeom prst="rect">
            <a:avLst/>
          </a:prstGeom>
        </p:spPr>
        <p:txBody>
          <a:bodyPr>
            <a:noAutofit/>
          </a:bodyPr>
          <a:lstStyle/>
          <a:p>
            <a:pPr fontAlgn="auto">
              <a:spcAft>
                <a:spcPts val="0"/>
              </a:spcAft>
              <a:defRPr/>
            </a:pPr>
            <a:r>
              <a:rPr lang="en-US" sz="3600" b="1" dirty="0" smtClean="0"/>
              <a:t>RBMK</a:t>
            </a:r>
            <a:r>
              <a:rPr lang="en-US" sz="3600" dirty="0" smtClean="0"/>
              <a:t> (</a:t>
            </a:r>
            <a:r>
              <a:rPr lang="az-Cyrl-AZ" sz="3600" dirty="0" smtClean="0"/>
              <a:t>Реактор Большой </a:t>
            </a:r>
            <a:r>
              <a:rPr lang="en-US" sz="3600" dirty="0" smtClean="0"/>
              <a:t/>
            </a:r>
            <a:br>
              <a:rPr lang="en-US" sz="3600" dirty="0" smtClean="0"/>
            </a:br>
            <a:r>
              <a:rPr lang="az-Cyrl-AZ" sz="3600" dirty="0" smtClean="0"/>
              <a:t>Мощности Канальный</a:t>
            </a:r>
            <a:r>
              <a:rPr lang="en-US" sz="3600" dirty="0" smtClean="0"/>
              <a:t>)</a:t>
            </a:r>
          </a:p>
        </p:txBody>
      </p:sp>
      <p:pic>
        <p:nvPicPr>
          <p:cNvPr id="56323" name="Picture 2" descr="http://www.bnsa.bas.bg/en/useful/reactor-types/rbmk.gif"/>
          <p:cNvPicPr>
            <a:picLocks noChangeAspect="1" noChangeArrowheads="1"/>
          </p:cNvPicPr>
          <p:nvPr/>
        </p:nvPicPr>
        <p:blipFill>
          <a:blip r:embed="rId3" cstate="print"/>
          <a:srcRect/>
          <a:stretch>
            <a:fillRect/>
          </a:stretch>
        </p:blipFill>
        <p:spPr bwMode="auto">
          <a:xfrm>
            <a:off x="4495800" y="1716950"/>
            <a:ext cx="4495800" cy="44196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 calcmode="lin" valueType="num">
                                      <p:cBhvr additive="base">
                                        <p:cTn id="7" dur="1000" fill="hold"/>
                                        <p:tgtEl>
                                          <p:spTgt spid="5632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632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 calcmode="lin" valueType="num">
                                      <p:cBhvr additive="base">
                                        <p:cTn id="12" dur="1000" fill="hold"/>
                                        <p:tgtEl>
                                          <p:spTgt spid="56322">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6322">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 calcmode="lin" valueType="num">
                                      <p:cBhvr additive="base">
                                        <p:cTn id="17" dur="1000" fill="hold"/>
                                        <p:tgtEl>
                                          <p:spTgt spid="56322">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6322">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 calcmode="lin" valueType="num">
                                      <p:cBhvr additive="base">
                                        <p:cTn id="22" dur="1000" fill="hold"/>
                                        <p:tgtEl>
                                          <p:spTgt spid="56322">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6322">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0"/>
                                  </p:stCondLst>
                                  <p:childTnLst>
                                    <p:set>
                                      <p:cBhvr>
                                        <p:cTn id="26" dur="1" fill="hold">
                                          <p:stCondLst>
                                            <p:cond delay="0"/>
                                          </p:stCondLst>
                                        </p:cTn>
                                        <p:tgtEl>
                                          <p:spTgt spid="56322">
                                            <p:txEl>
                                              <p:pRg st="4" end="4"/>
                                            </p:txEl>
                                          </p:spTgt>
                                        </p:tgtEl>
                                        <p:attrNameLst>
                                          <p:attrName>style.visibility</p:attrName>
                                        </p:attrNameLst>
                                      </p:cBhvr>
                                      <p:to>
                                        <p:strVal val="visible"/>
                                      </p:to>
                                    </p:set>
                                    <p:anim calcmode="lin" valueType="num">
                                      <p:cBhvr additive="base">
                                        <p:cTn id="27" dur="1000" fill="hold"/>
                                        <p:tgtEl>
                                          <p:spTgt spid="56322">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6322">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stCondLst>
                                    <p:cond delay="0"/>
                                  </p:stCondLst>
                                  <p:childTnLst>
                                    <p:set>
                                      <p:cBhvr>
                                        <p:cTn id="31" dur="1" fill="hold">
                                          <p:stCondLst>
                                            <p:cond delay="0"/>
                                          </p:stCondLst>
                                        </p:cTn>
                                        <p:tgtEl>
                                          <p:spTgt spid="56322">
                                            <p:txEl>
                                              <p:pRg st="5" end="5"/>
                                            </p:txEl>
                                          </p:spTgt>
                                        </p:tgtEl>
                                        <p:attrNameLst>
                                          <p:attrName>style.visibility</p:attrName>
                                        </p:attrNameLst>
                                      </p:cBhvr>
                                      <p:to>
                                        <p:strVal val="visible"/>
                                      </p:to>
                                    </p:set>
                                    <p:anim calcmode="lin" valueType="num">
                                      <p:cBhvr additive="base">
                                        <p:cTn id="32" dur="1000" fill="hold"/>
                                        <p:tgtEl>
                                          <p:spTgt spid="56322">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6322">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fill="hold" grpId="0" nodeType="afterEffect">
                                  <p:stCondLst>
                                    <p:cond delay="0"/>
                                  </p:stCondLst>
                                  <p:childTnLst>
                                    <p:set>
                                      <p:cBhvr>
                                        <p:cTn id="36" dur="1" fill="hold">
                                          <p:stCondLst>
                                            <p:cond delay="0"/>
                                          </p:stCondLst>
                                        </p:cTn>
                                        <p:tgtEl>
                                          <p:spTgt spid="56322">
                                            <p:txEl>
                                              <p:pRg st="6" end="6"/>
                                            </p:txEl>
                                          </p:spTgt>
                                        </p:tgtEl>
                                        <p:attrNameLst>
                                          <p:attrName>style.visibility</p:attrName>
                                        </p:attrNameLst>
                                      </p:cBhvr>
                                      <p:to>
                                        <p:strVal val="visible"/>
                                      </p:to>
                                    </p:set>
                                    <p:anim calcmode="lin" valueType="num">
                                      <p:cBhvr additive="base">
                                        <p:cTn id="37" dur="1000" fill="hold"/>
                                        <p:tgtEl>
                                          <p:spTgt spid="56322">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6322">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70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56323"/>
                                        </p:tgtEl>
                                        <p:attrNameLst>
                                          <p:attrName>style.visibility</p:attrName>
                                        </p:attrNameLst>
                                      </p:cBhvr>
                                      <p:to>
                                        <p:strVal val="visible"/>
                                      </p:to>
                                    </p:set>
                                    <p:anim calcmode="lin" valueType="num">
                                      <p:cBhvr>
                                        <p:cTn id="42" dur="1000" fill="hold"/>
                                        <p:tgtEl>
                                          <p:spTgt spid="56323"/>
                                        </p:tgtEl>
                                        <p:attrNameLst>
                                          <p:attrName>ppt_w</p:attrName>
                                        </p:attrNameLst>
                                      </p:cBhvr>
                                      <p:tavLst>
                                        <p:tav tm="0">
                                          <p:val>
                                            <p:fltVal val="0"/>
                                          </p:val>
                                        </p:tav>
                                        <p:tav tm="100000">
                                          <p:val>
                                            <p:strVal val="#ppt_w"/>
                                          </p:val>
                                        </p:tav>
                                      </p:tavLst>
                                    </p:anim>
                                    <p:anim calcmode="lin" valueType="num">
                                      <p:cBhvr>
                                        <p:cTn id="43" dur="1000" fill="hold"/>
                                        <p:tgtEl>
                                          <p:spTgt spid="56323"/>
                                        </p:tgtEl>
                                        <p:attrNameLst>
                                          <p:attrName>ppt_h</p:attrName>
                                        </p:attrNameLst>
                                      </p:cBhvr>
                                      <p:tavLst>
                                        <p:tav tm="0">
                                          <p:val>
                                            <p:fltVal val="0"/>
                                          </p:val>
                                        </p:tav>
                                        <p:tav tm="100000">
                                          <p:val>
                                            <p:strVal val="#ppt_h"/>
                                          </p:val>
                                        </p:tav>
                                      </p:tavLst>
                                    </p:anim>
                                    <p:anim calcmode="lin" valueType="num">
                                      <p:cBhvr>
                                        <p:cTn id="44" dur="1000" fill="hold"/>
                                        <p:tgtEl>
                                          <p:spTgt spid="56323"/>
                                        </p:tgtEl>
                                        <p:attrNameLst>
                                          <p:attrName>style.rotation</p:attrName>
                                        </p:attrNameLst>
                                      </p:cBhvr>
                                      <p:tavLst>
                                        <p:tav tm="0">
                                          <p:val>
                                            <p:fltVal val="90"/>
                                          </p:val>
                                        </p:tav>
                                        <p:tav tm="100000">
                                          <p:val>
                                            <p:fltVal val="0"/>
                                          </p:val>
                                        </p:tav>
                                      </p:tavLst>
                                    </p:anim>
                                    <p:animEffect transition="in" filter="fade">
                                      <p:cBhvr>
                                        <p:cTn id="45" dur="1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sz="half" idx="1"/>
          </p:nvPr>
        </p:nvSpPr>
        <p:spPr/>
        <p:txBody>
          <a:bodyPr>
            <a:normAutofit fontScale="85000" lnSpcReduction="10000"/>
          </a:bodyPr>
          <a:lstStyle/>
          <a:p>
            <a:r>
              <a:rPr lang="en-US" smtClean="0"/>
              <a:t>Controlled nuclear power does not pose significant radiation risks. </a:t>
            </a:r>
          </a:p>
          <a:p>
            <a:r>
              <a:rPr lang="en-US" smtClean="0"/>
              <a:t>In transportation, used fuel is protected in casks. </a:t>
            </a:r>
          </a:p>
          <a:p>
            <a:r>
              <a:rPr lang="en-US" smtClean="0"/>
              <a:t>In storage, used fuel is kept in cooling pools (spent fuel pools) where the radioactivity  can decay and is then transferred to </a:t>
            </a:r>
          </a:p>
          <a:p>
            <a:pPr marL="392113" lvl="1" indent="0">
              <a:buFont typeface="Wingdings 2" pitchFamily="18" charset="2"/>
              <a:buNone/>
            </a:pPr>
            <a:r>
              <a:rPr lang="en-US" smtClean="0"/>
              <a:t>dry cask storage. </a:t>
            </a:r>
          </a:p>
        </p:txBody>
      </p:sp>
      <p:sp>
        <p:nvSpPr>
          <p:cNvPr id="5" name="Content Placeholder 4"/>
          <p:cNvSpPr>
            <a:spLocks noGrp="1"/>
          </p:cNvSpPr>
          <p:nvPr>
            <p:ph sz="half" idx="2"/>
          </p:nvPr>
        </p:nvSpPr>
        <p:spPr/>
        <p:txBody>
          <a:bodyPr/>
          <a:lstStyle/>
          <a:p>
            <a:endParaRPr lang="en-US"/>
          </a:p>
        </p:txBody>
      </p:sp>
      <p:sp>
        <p:nvSpPr>
          <p:cNvPr id="66561" name="Title 1"/>
          <p:cNvSpPr>
            <a:spLocks noGrp="1"/>
          </p:cNvSpPr>
          <p:nvPr>
            <p:ph type="title" idx="4294967295"/>
          </p:nvPr>
        </p:nvSpPr>
        <p:spPr>
          <a:xfrm>
            <a:off x="0" y="342900"/>
            <a:ext cx="8229600" cy="1143000"/>
          </a:xfrm>
          <a:prstGeom prst="rect">
            <a:avLst/>
          </a:prstGeom>
        </p:spPr>
        <p:txBody>
          <a:bodyPr/>
          <a:lstStyle/>
          <a:p>
            <a:pPr algn="ctr"/>
            <a:r>
              <a:rPr lang="en-US" sz="3600" dirty="0" smtClean="0"/>
              <a:t>Radiation Risks from </a:t>
            </a:r>
            <a:br>
              <a:rPr lang="en-US" sz="3600" dirty="0" smtClean="0"/>
            </a:br>
            <a:r>
              <a:rPr lang="en-US" sz="3600" dirty="0" smtClean="0"/>
              <a:t>Nuclear Power </a:t>
            </a:r>
          </a:p>
        </p:txBody>
      </p:sp>
      <p:pic>
        <p:nvPicPr>
          <p:cNvPr id="167937" name="Picture 1"/>
          <p:cNvPicPr>
            <a:picLocks noChangeAspect="1" noChangeArrowheads="1"/>
          </p:cNvPicPr>
          <p:nvPr/>
        </p:nvPicPr>
        <p:blipFill>
          <a:blip r:embed="rId3" cstate="print"/>
          <a:srcRect l="22301" r="13822"/>
          <a:stretch>
            <a:fillRect/>
          </a:stretch>
        </p:blipFill>
        <p:spPr bwMode="auto">
          <a:xfrm>
            <a:off x="4495800" y="1716949"/>
            <a:ext cx="4365171" cy="44092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 calcmode="lin" valueType="num">
                                      <p:cBhvr additive="base">
                                        <p:cTn id="7" dur="5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9810">
                                            <p:txEl>
                                              <p:pRg st="1" end="1"/>
                                            </p:txEl>
                                          </p:spTgt>
                                        </p:tgtEl>
                                        <p:attrNameLst>
                                          <p:attrName>style.visibility</p:attrName>
                                        </p:attrNameLst>
                                      </p:cBhvr>
                                      <p:to>
                                        <p:strVal val="visible"/>
                                      </p:to>
                                    </p:set>
                                    <p:anim calcmode="lin" valueType="num">
                                      <p:cBhvr additive="base">
                                        <p:cTn id="12" dur="500" fill="hold"/>
                                        <p:tgtEl>
                                          <p:spTgt spid="1198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98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9810">
                                            <p:txEl>
                                              <p:pRg st="2" end="2"/>
                                            </p:txEl>
                                          </p:spTgt>
                                        </p:tgtEl>
                                        <p:attrNameLst>
                                          <p:attrName>style.visibility</p:attrName>
                                        </p:attrNameLst>
                                      </p:cBhvr>
                                      <p:to>
                                        <p:strVal val="visible"/>
                                      </p:to>
                                    </p:set>
                                    <p:anim calcmode="lin" valueType="num">
                                      <p:cBhvr additive="base">
                                        <p:cTn id="17" dur="500" fill="hold"/>
                                        <p:tgtEl>
                                          <p:spTgt spid="1198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98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9810">
                                            <p:txEl>
                                              <p:pRg st="3" end="3"/>
                                            </p:txEl>
                                          </p:spTgt>
                                        </p:tgtEl>
                                        <p:attrNameLst>
                                          <p:attrName>style.visibility</p:attrName>
                                        </p:attrNameLst>
                                      </p:cBhvr>
                                      <p:to>
                                        <p:strVal val="visible"/>
                                      </p:to>
                                    </p:set>
                                    <p:anim calcmode="lin" valueType="num">
                                      <p:cBhvr additive="base">
                                        <p:cTn id="21" dur="500" fill="hold"/>
                                        <p:tgtEl>
                                          <p:spTgt spid="1198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9810">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67937"/>
                                        </p:tgtEl>
                                        <p:attrNameLst>
                                          <p:attrName>style.visibility</p:attrName>
                                        </p:attrNameLst>
                                      </p:cBhvr>
                                      <p:to>
                                        <p:strVal val="visible"/>
                                      </p:to>
                                    </p:set>
                                    <p:anim calcmode="lin" valueType="num">
                                      <p:cBhvr>
                                        <p:cTn id="26" dur="500" fill="hold"/>
                                        <p:tgtEl>
                                          <p:spTgt spid="167937"/>
                                        </p:tgtEl>
                                        <p:attrNameLst>
                                          <p:attrName>ppt_w</p:attrName>
                                        </p:attrNameLst>
                                      </p:cBhvr>
                                      <p:tavLst>
                                        <p:tav tm="0">
                                          <p:val>
                                            <p:fltVal val="0"/>
                                          </p:val>
                                        </p:tav>
                                        <p:tav tm="100000">
                                          <p:val>
                                            <p:strVal val="#ppt_w"/>
                                          </p:val>
                                        </p:tav>
                                      </p:tavLst>
                                    </p:anim>
                                    <p:anim calcmode="lin" valueType="num">
                                      <p:cBhvr>
                                        <p:cTn id="27" dur="500" fill="hold"/>
                                        <p:tgtEl>
                                          <p:spTgt spid="167937"/>
                                        </p:tgtEl>
                                        <p:attrNameLst>
                                          <p:attrName>ppt_h</p:attrName>
                                        </p:attrNameLst>
                                      </p:cBhvr>
                                      <p:tavLst>
                                        <p:tav tm="0">
                                          <p:val>
                                            <p:fltVal val="0"/>
                                          </p:val>
                                        </p:tav>
                                        <p:tav tm="100000">
                                          <p:val>
                                            <p:strVal val="#ppt_h"/>
                                          </p:val>
                                        </p:tav>
                                      </p:tavLst>
                                    </p:anim>
                                    <p:animEffect transition="in" filter="fade">
                                      <p:cBhvr>
                                        <p:cTn id="28" dur="500"/>
                                        <p:tgtEl>
                                          <p:spTgt spid="167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17715" y="1618525"/>
            <a:ext cx="4038600" cy="4409213"/>
          </a:xfrm>
        </p:spPr>
        <p:txBody>
          <a:bodyPr>
            <a:normAutofit fontScale="70000" lnSpcReduction="20000"/>
          </a:bodyPr>
          <a:lstStyle/>
          <a:p>
            <a:r>
              <a:rPr lang="en-US" dirty="0" smtClean="0"/>
              <a:t>Permanent Storage</a:t>
            </a:r>
          </a:p>
          <a:p>
            <a:pPr marL="640080" lvl="1" indent="-246888">
              <a:defRPr/>
            </a:pPr>
            <a:r>
              <a:rPr lang="en-US" sz="2200" dirty="0" smtClean="0"/>
              <a:t>US has no permanent storage plan (!)</a:t>
            </a:r>
          </a:p>
          <a:p>
            <a:pPr marL="640080" lvl="1" indent="-246888">
              <a:defRPr/>
            </a:pPr>
            <a:r>
              <a:rPr lang="en-US" dirty="0" smtClean="0"/>
              <a:t>Other countries (France, Japan) have safe, permanent storage plans and reprocess used fuel</a:t>
            </a:r>
          </a:p>
          <a:p>
            <a:pPr marL="342900" lvl="1" indent="-342900">
              <a:buFont typeface="Arial"/>
              <a:buChar char="•"/>
            </a:pPr>
            <a:r>
              <a:rPr lang="en-US" sz="2800" dirty="0" smtClean="0">
                <a:solidFill>
                  <a:schemeClr val="tx1"/>
                </a:solidFill>
              </a:rPr>
              <a:t>Requirements for permanent storage</a:t>
            </a:r>
          </a:p>
          <a:p>
            <a:pPr marL="640080" lvl="1" indent="-246888">
              <a:defRPr/>
            </a:pPr>
            <a:r>
              <a:rPr lang="en-US" sz="2800" dirty="0" smtClean="0"/>
              <a:t>Must not seep into water supply or  remain in soil and affect crops.</a:t>
            </a:r>
          </a:p>
          <a:p>
            <a:pPr marL="640080" lvl="1" indent="-246888">
              <a:defRPr/>
            </a:pPr>
            <a:r>
              <a:rPr lang="en-US" sz="2800" dirty="0" smtClean="0"/>
              <a:t>Concentration in carnivores due to diet.</a:t>
            </a:r>
          </a:p>
          <a:p>
            <a:pPr marL="419100" lvl="1" indent="-382588" fontAlgn="auto">
              <a:spcAft>
                <a:spcPts val="0"/>
              </a:spcAft>
              <a:buSzPct val="80000"/>
              <a:buFont typeface="Wingdings 2" pitchFamily="18" charset="2"/>
              <a:buChar char=""/>
              <a:defRPr/>
            </a:pPr>
            <a:r>
              <a:rPr lang="en-US" sz="2700" b="1" u="sng" dirty="0" smtClean="0">
                <a:solidFill>
                  <a:schemeClr val="tx1"/>
                </a:solidFill>
              </a:rPr>
              <a:t>Contamination </a:t>
            </a:r>
            <a:r>
              <a:rPr lang="en-US" sz="2700" dirty="0" smtClean="0">
                <a:solidFill>
                  <a:schemeClr val="tx1"/>
                </a:solidFill>
              </a:rPr>
              <a:t>happens when radioactive material is deposited on skin, clothing, or any place in the environment where it should not be. </a:t>
            </a:r>
          </a:p>
        </p:txBody>
      </p:sp>
      <p:sp>
        <p:nvSpPr>
          <p:cNvPr id="68609" name="Title 1"/>
          <p:cNvSpPr>
            <a:spLocks noGrp="1"/>
          </p:cNvSpPr>
          <p:nvPr>
            <p:ph type="title" idx="4294967295"/>
          </p:nvPr>
        </p:nvSpPr>
        <p:spPr>
          <a:xfrm>
            <a:off x="0" y="327025"/>
            <a:ext cx="8229600" cy="1143000"/>
          </a:xfrm>
          <a:prstGeom prst="rect">
            <a:avLst/>
          </a:prstGeom>
        </p:spPr>
        <p:txBody>
          <a:bodyPr/>
          <a:lstStyle/>
          <a:p>
            <a:r>
              <a:rPr lang="en-US" sz="3600" dirty="0" smtClean="0"/>
              <a:t>Radiation Hazards to </a:t>
            </a:r>
            <a:br>
              <a:rPr lang="en-US" sz="3600" dirty="0" smtClean="0"/>
            </a:br>
            <a:r>
              <a:rPr lang="en-US" sz="3600" dirty="0" smtClean="0"/>
              <a:t>the Environment</a:t>
            </a:r>
          </a:p>
        </p:txBody>
      </p:sp>
      <p:pic>
        <p:nvPicPr>
          <p:cNvPr id="7" name="Content Placeholder 6" descr="radioactive-symbol_rgb.jpg"/>
          <p:cNvPicPr>
            <a:picLocks noGrp="1" noChangeAspect="1"/>
          </p:cNvPicPr>
          <p:nvPr>
            <p:ph sz="half" idx="1"/>
          </p:nvPr>
        </p:nvPicPr>
        <p:blipFill>
          <a:blip r:embed="rId2"/>
          <a:stretch>
            <a:fillRect/>
          </a:stretch>
        </p:blipFill>
        <p:spPr>
          <a:xfrm>
            <a:off x="4681538" y="1981200"/>
            <a:ext cx="4038600" cy="4038600"/>
          </a:xfrm>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r>
              <a:rPr lang="en-US" dirty="0" smtClean="0"/>
              <a:t>History of fission</a:t>
            </a:r>
          </a:p>
          <a:p>
            <a:r>
              <a:rPr lang="en-US" dirty="0" smtClean="0"/>
              <a:t>Nuclear power</a:t>
            </a:r>
          </a:p>
          <a:p>
            <a:r>
              <a:rPr lang="en-US" dirty="0" smtClean="0"/>
              <a:t>Types of reactors</a:t>
            </a:r>
          </a:p>
          <a:p>
            <a:r>
              <a:rPr lang="en-US" dirty="0" smtClean="0"/>
              <a:t>Reactor safety</a:t>
            </a:r>
          </a:p>
          <a:p>
            <a:r>
              <a:rPr lang="en-US" dirty="0" smtClean="0"/>
              <a:t>Fusion</a:t>
            </a:r>
          </a:p>
          <a:p>
            <a:endParaRPr lang="en-US" dirty="0" smtClean="0"/>
          </a:p>
        </p:txBody>
      </p:sp>
      <p:sp>
        <p:nvSpPr>
          <p:cNvPr id="19457" name="Title 1"/>
          <p:cNvSpPr>
            <a:spLocks noGrp="1"/>
          </p:cNvSpPr>
          <p:nvPr>
            <p:ph type="title" idx="4294967295"/>
          </p:nvPr>
        </p:nvSpPr>
        <p:spPr>
          <a:xfrm>
            <a:off x="0" y="393700"/>
            <a:ext cx="8229600" cy="1143000"/>
          </a:xfrm>
          <a:prstGeom prst="rect">
            <a:avLst/>
          </a:prstGeom>
        </p:spPr>
        <p:txBody>
          <a:bodyPr/>
          <a:lstStyle/>
          <a:p>
            <a:r>
              <a:rPr lang="en-US" dirty="0" smtClean="0"/>
              <a:t>Learning Objectives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lide(fromBottom)">
                                      <p:cBhvr>
                                        <p:cTn id="11" dur="500"/>
                                        <p:tgtEl>
                                          <p:spTgt spid="5">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500"/>
                                        <p:tgtEl>
                                          <p:spTgt spid="5">
                                            <p:txEl>
                                              <p:pRg st="2" end="2"/>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slide(fromBottom)">
                                      <p:cBhvr>
                                        <p:cTn id="19" dur="500"/>
                                        <p:tgtEl>
                                          <p:spTgt spid="5">
                                            <p:txEl>
                                              <p:pRg st="3" end="3"/>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Bottom)">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2"/>
          <p:cNvSpPr>
            <a:spLocks noGrp="1"/>
          </p:cNvSpPr>
          <p:nvPr>
            <p:ph sz="half" idx="1"/>
          </p:nvPr>
        </p:nvSpPr>
        <p:spPr/>
        <p:txBody>
          <a:bodyPr>
            <a:normAutofit fontScale="85000" lnSpcReduction="20000"/>
          </a:bodyPr>
          <a:lstStyle/>
          <a:p>
            <a:r>
              <a:rPr lang="en-US" dirty="0" smtClean="0"/>
              <a:t>Spent fuel rods from nuclear reactors pose serious health hazards if not controlled and shielded.</a:t>
            </a:r>
          </a:p>
          <a:p>
            <a:pPr>
              <a:buNone/>
            </a:pPr>
            <a:endParaRPr lang="en-US" dirty="0" smtClean="0"/>
          </a:p>
          <a:p>
            <a:r>
              <a:rPr lang="en-US" dirty="0" smtClean="0"/>
              <a:t>Special casks are designed to contain spent fuel during transportation to a safe storage</a:t>
            </a:r>
          </a:p>
          <a:p>
            <a:pPr>
              <a:buNone/>
            </a:pPr>
            <a:endParaRPr lang="en-US" dirty="0" smtClean="0"/>
          </a:p>
          <a:p>
            <a:r>
              <a:rPr lang="en-US" dirty="0" smtClean="0"/>
              <a:t>So, what if there’s an accident in-transport?</a:t>
            </a:r>
          </a:p>
        </p:txBody>
      </p:sp>
      <p:sp>
        <p:nvSpPr>
          <p:cNvPr id="6" name="Content Placeholder 5"/>
          <p:cNvSpPr>
            <a:spLocks noGrp="1"/>
          </p:cNvSpPr>
          <p:nvPr>
            <p:ph sz="half" idx="2"/>
          </p:nvPr>
        </p:nvSpPr>
        <p:spPr/>
        <p:txBody>
          <a:bodyPr/>
          <a:lstStyle/>
          <a:p>
            <a:endParaRPr lang="en-US"/>
          </a:p>
        </p:txBody>
      </p:sp>
      <p:sp>
        <p:nvSpPr>
          <p:cNvPr id="69633" name="Title 1"/>
          <p:cNvSpPr>
            <a:spLocks noGrp="1"/>
          </p:cNvSpPr>
          <p:nvPr>
            <p:ph type="title" idx="4294967295"/>
          </p:nvPr>
        </p:nvSpPr>
        <p:spPr>
          <a:xfrm>
            <a:off x="0" y="412750"/>
            <a:ext cx="7467600" cy="1143000"/>
          </a:xfrm>
          <a:prstGeom prst="rect">
            <a:avLst/>
          </a:prstGeom>
        </p:spPr>
        <p:txBody>
          <a:bodyPr/>
          <a:lstStyle/>
          <a:p>
            <a:r>
              <a:rPr lang="en-US" dirty="0" smtClean="0"/>
              <a:t>Spent Fuel Containment</a:t>
            </a:r>
          </a:p>
        </p:txBody>
      </p:sp>
      <p:pic>
        <p:nvPicPr>
          <p:cNvPr id="153601" name="Picture 1"/>
          <p:cNvPicPr>
            <a:picLocks noChangeAspect="1" noChangeArrowheads="1"/>
          </p:cNvPicPr>
          <p:nvPr/>
        </p:nvPicPr>
        <p:blipFill>
          <a:blip r:embed="rId2" cstate="print"/>
          <a:srcRect/>
          <a:stretch>
            <a:fillRect/>
          </a:stretch>
        </p:blipFill>
        <p:spPr bwMode="auto">
          <a:xfrm>
            <a:off x="4648200" y="1716949"/>
            <a:ext cx="4038600" cy="2721247"/>
          </a:xfrm>
          <a:prstGeom prst="rect">
            <a:avLst/>
          </a:prstGeom>
          <a:noFill/>
          <a:ln w="9525">
            <a:noFill/>
            <a:miter lim="800000"/>
            <a:headEnd/>
            <a:tailEnd/>
          </a:ln>
        </p:spPr>
      </p:pic>
      <p:pic>
        <p:nvPicPr>
          <p:cNvPr id="153604" name="Picture 4"/>
          <p:cNvPicPr>
            <a:picLocks noChangeAspect="1" noChangeArrowheads="1"/>
          </p:cNvPicPr>
          <p:nvPr/>
        </p:nvPicPr>
        <p:blipFill>
          <a:blip r:embed="rId3" cstate="print"/>
          <a:srcRect/>
          <a:stretch>
            <a:fillRect/>
          </a:stretch>
        </p:blipFill>
        <p:spPr bwMode="auto">
          <a:xfrm>
            <a:off x="4648200" y="2685596"/>
            <a:ext cx="2598738" cy="35052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 calcmode="lin" valueType="num">
                                      <p:cBhvr additive="base">
                                        <p:cTn id="7" dur="1000" fill="hold"/>
                                        <p:tgtEl>
                                          <p:spTgt spid="13312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3312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33122">
                                            <p:txEl>
                                              <p:pRg st="2" end="2"/>
                                            </p:txEl>
                                          </p:spTgt>
                                        </p:tgtEl>
                                        <p:attrNameLst>
                                          <p:attrName>style.visibility</p:attrName>
                                        </p:attrNameLst>
                                      </p:cBhvr>
                                      <p:to>
                                        <p:strVal val="visible"/>
                                      </p:to>
                                    </p:set>
                                    <p:anim calcmode="lin" valueType="num">
                                      <p:cBhvr additive="base">
                                        <p:cTn id="12" dur="1000" fill="hold"/>
                                        <p:tgtEl>
                                          <p:spTgt spid="133122">
                                            <p:txEl>
                                              <p:pRg st="2" end="2"/>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133122">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33122">
                                            <p:txEl>
                                              <p:pRg st="4" end="4"/>
                                            </p:txEl>
                                          </p:spTgt>
                                        </p:tgtEl>
                                        <p:attrNameLst>
                                          <p:attrName>style.visibility</p:attrName>
                                        </p:attrNameLst>
                                      </p:cBhvr>
                                      <p:to>
                                        <p:strVal val="visible"/>
                                      </p:to>
                                    </p:set>
                                    <p:anim calcmode="lin" valueType="num">
                                      <p:cBhvr additive="base">
                                        <p:cTn id="17" dur="1000" fill="hold"/>
                                        <p:tgtEl>
                                          <p:spTgt spid="133122">
                                            <p:txEl>
                                              <p:pRg st="4" end="4"/>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33122">
                                            <p:txEl>
                                              <p:pRg st="4" end="4"/>
                                            </p:txEl>
                                          </p:spTgt>
                                        </p:tgtEl>
                                        <p:attrNameLst>
                                          <p:attrName>ppt_y</p:attrName>
                                        </p:attrNameLst>
                                      </p:cBhvr>
                                      <p:tavLst>
                                        <p:tav tm="0">
                                          <p:val>
                                            <p:strVal val="#ppt_y"/>
                                          </p:val>
                                        </p:tav>
                                        <p:tav tm="100000">
                                          <p:val>
                                            <p:strVal val="#ppt_y"/>
                                          </p:val>
                                        </p:tav>
                                      </p:tavLst>
                                    </p:anim>
                                  </p:childTnLst>
                                </p:cTn>
                              </p:par>
                              <p:par>
                                <p:cTn id="19" presetID="26" presetClass="entr" presetSubtype="0" fill="hold" nodeType="withEffect">
                                  <p:stCondLst>
                                    <p:cond delay="0"/>
                                  </p:stCondLst>
                                  <p:childTnLst>
                                    <p:set>
                                      <p:cBhvr>
                                        <p:cTn id="20" dur="1" fill="hold">
                                          <p:stCondLst>
                                            <p:cond delay="0"/>
                                          </p:stCondLst>
                                        </p:cTn>
                                        <p:tgtEl>
                                          <p:spTgt spid="153601"/>
                                        </p:tgtEl>
                                        <p:attrNameLst>
                                          <p:attrName>style.visibility</p:attrName>
                                        </p:attrNameLst>
                                      </p:cBhvr>
                                      <p:to>
                                        <p:strVal val="visible"/>
                                      </p:to>
                                    </p:set>
                                    <p:animEffect transition="in" filter="wipe(down)">
                                      <p:cBhvr>
                                        <p:cTn id="21" dur="580">
                                          <p:stCondLst>
                                            <p:cond delay="0"/>
                                          </p:stCondLst>
                                        </p:cTn>
                                        <p:tgtEl>
                                          <p:spTgt spid="153601"/>
                                        </p:tgtEl>
                                      </p:cBhvr>
                                    </p:animEffect>
                                    <p:anim calcmode="lin" valueType="num">
                                      <p:cBhvr>
                                        <p:cTn id="22" dur="1822" tmFilter="0,0; 0.14,0.36; 0.43,0.73; 0.71,0.91; 1.0,1.0">
                                          <p:stCondLst>
                                            <p:cond delay="0"/>
                                          </p:stCondLst>
                                        </p:cTn>
                                        <p:tgtEl>
                                          <p:spTgt spid="153601"/>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53601"/>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53601"/>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53601"/>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53601"/>
                                        </p:tgtEl>
                                        <p:attrNameLst>
                                          <p:attrName>ppt_y</p:attrName>
                                        </p:attrNameLst>
                                      </p:cBhvr>
                                      <p:tavLst>
                                        <p:tav tm="0" fmla="#ppt_y-sin(pi*$)/81">
                                          <p:val>
                                            <p:fltVal val="0"/>
                                          </p:val>
                                        </p:tav>
                                        <p:tav tm="100000">
                                          <p:val>
                                            <p:fltVal val="1"/>
                                          </p:val>
                                        </p:tav>
                                      </p:tavLst>
                                    </p:anim>
                                    <p:animScale>
                                      <p:cBhvr>
                                        <p:cTn id="27" dur="26">
                                          <p:stCondLst>
                                            <p:cond delay="650"/>
                                          </p:stCondLst>
                                        </p:cTn>
                                        <p:tgtEl>
                                          <p:spTgt spid="153601"/>
                                        </p:tgtEl>
                                      </p:cBhvr>
                                      <p:to x="100000" y="60000"/>
                                    </p:animScale>
                                    <p:animScale>
                                      <p:cBhvr>
                                        <p:cTn id="28" dur="166" decel="50000">
                                          <p:stCondLst>
                                            <p:cond delay="676"/>
                                          </p:stCondLst>
                                        </p:cTn>
                                        <p:tgtEl>
                                          <p:spTgt spid="153601"/>
                                        </p:tgtEl>
                                      </p:cBhvr>
                                      <p:to x="100000" y="100000"/>
                                    </p:animScale>
                                    <p:animScale>
                                      <p:cBhvr>
                                        <p:cTn id="29" dur="26">
                                          <p:stCondLst>
                                            <p:cond delay="1312"/>
                                          </p:stCondLst>
                                        </p:cTn>
                                        <p:tgtEl>
                                          <p:spTgt spid="153601"/>
                                        </p:tgtEl>
                                      </p:cBhvr>
                                      <p:to x="100000" y="80000"/>
                                    </p:animScale>
                                    <p:animScale>
                                      <p:cBhvr>
                                        <p:cTn id="30" dur="166" decel="50000">
                                          <p:stCondLst>
                                            <p:cond delay="1338"/>
                                          </p:stCondLst>
                                        </p:cTn>
                                        <p:tgtEl>
                                          <p:spTgt spid="153601"/>
                                        </p:tgtEl>
                                      </p:cBhvr>
                                      <p:to x="100000" y="100000"/>
                                    </p:animScale>
                                    <p:animScale>
                                      <p:cBhvr>
                                        <p:cTn id="31" dur="26">
                                          <p:stCondLst>
                                            <p:cond delay="1642"/>
                                          </p:stCondLst>
                                        </p:cTn>
                                        <p:tgtEl>
                                          <p:spTgt spid="153601"/>
                                        </p:tgtEl>
                                      </p:cBhvr>
                                      <p:to x="100000" y="90000"/>
                                    </p:animScale>
                                    <p:animScale>
                                      <p:cBhvr>
                                        <p:cTn id="32" dur="166" decel="50000">
                                          <p:stCondLst>
                                            <p:cond delay="1668"/>
                                          </p:stCondLst>
                                        </p:cTn>
                                        <p:tgtEl>
                                          <p:spTgt spid="153601"/>
                                        </p:tgtEl>
                                      </p:cBhvr>
                                      <p:to x="100000" y="100000"/>
                                    </p:animScale>
                                    <p:animScale>
                                      <p:cBhvr>
                                        <p:cTn id="33" dur="26">
                                          <p:stCondLst>
                                            <p:cond delay="1808"/>
                                          </p:stCondLst>
                                        </p:cTn>
                                        <p:tgtEl>
                                          <p:spTgt spid="153601"/>
                                        </p:tgtEl>
                                      </p:cBhvr>
                                      <p:to x="100000" y="95000"/>
                                    </p:animScale>
                                    <p:animScale>
                                      <p:cBhvr>
                                        <p:cTn id="34" dur="166" decel="50000">
                                          <p:stCondLst>
                                            <p:cond delay="1834"/>
                                          </p:stCondLst>
                                        </p:cTn>
                                        <p:tgtEl>
                                          <p:spTgt spid="153601"/>
                                        </p:tgtEl>
                                      </p:cBhvr>
                                      <p:to x="100000" y="100000"/>
                                    </p:animScale>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153604"/>
                                        </p:tgtEl>
                                        <p:attrNameLst>
                                          <p:attrName>style.visibility</p:attrName>
                                        </p:attrNameLst>
                                      </p:cBhvr>
                                      <p:to>
                                        <p:strVal val="visible"/>
                                      </p:to>
                                    </p:set>
                                    <p:animEffect transition="in" filter="wipe(down)">
                                      <p:cBhvr>
                                        <p:cTn id="38" dur="1450">
                                          <p:stCondLst>
                                            <p:cond delay="0"/>
                                          </p:stCondLst>
                                        </p:cTn>
                                        <p:tgtEl>
                                          <p:spTgt spid="153604"/>
                                        </p:tgtEl>
                                      </p:cBhvr>
                                    </p:animEffect>
                                    <p:anim calcmode="lin" valueType="num">
                                      <p:cBhvr>
                                        <p:cTn id="39" dur="4555" tmFilter="0,0; 0.14,0.36; 0.43,0.73; 0.71,0.91; 1.0,1.0">
                                          <p:stCondLst>
                                            <p:cond delay="0"/>
                                          </p:stCondLst>
                                        </p:cTn>
                                        <p:tgtEl>
                                          <p:spTgt spid="153604"/>
                                        </p:tgtEl>
                                        <p:attrNameLst>
                                          <p:attrName>ppt_x</p:attrName>
                                        </p:attrNameLst>
                                      </p:cBhvr>
                                      <p:tavLst>
                                        <p:tav tm="0">
                                          <p:val>
                                            <p:strVal val="#ppt_x-0.25"/>
                                          </p:val>
                                        </p:tav>
                                        <p:tav tm="100000">
                                          <p:val>
                                            <p:strVal val="#ppt_x"/>
                                          </p:val>
                                        </p:tav>
                                      </p:tavLst>
                                    </p:anim>
                                    <p:anim calcmode="lin" valueType="num">
                                      <p:cBhvr>
                                        <p:cTn id="40" dur="1660" tmFilter="0.0,0.0; 0.25,0.07; 0.50,0.2; 0.75,0.467; 1.0,1.0">
                                          <p:stCondLst>
                                            <p:cond delay="0"/>
                                          </p:stCondLst>
                                        </p:cTn>
                                        <p:tgtEl>
                                          <p:spTgt spid="153604"/>
                                        </p:tgtEl>
                                        <p:attrNameLst>
                                          <p:attrName>ppt_y</p:attrName>
                                        </p:attrNameLst>
                                      </p:cBhvr>
                                      <p:tavLst>
                                        <p:tav tm="0" fmla="#ppt_y-sin(pi*$)/3">
                                          <p:val>
                                            <p:fltVal val="0.5"/>
                                          </p:val>
                                        </p:tav>
                                        <p:tav tm="100000">
                                          <p:val>
                                            <p:fltVal val="1"/>
                                          </p:val>
                                        </p:tav>
                                      </p:tavLst>
                                    </p:anim>
                                    <p:anim calcmode="lin" valueType="num">
                                      <p:cBhvr>
                                        <p:cTn id="41" dur="1660" tmFilter="0, 0; 0.125,0.2665; 0.25,0.4; 0.375,0.465; 0.5,0.5;  0.625,0.535; 0.75,0.6; 0.875,0.7335; 1,1">
                                          <p:stCondLst>
                                            <p:cond delay="1660"/>
                                          </p:stCondLst>
                                        </p:cTn>
                                        <p:tgtEl>
                                          <p:spTgt spid="153604"/>
                                        </p:tgtEl>
                                        <p:attrNameLst>
                                          <p:attrName>ppt_y</p:attrName>
                                        </p:attrNameLst>
                                      </p:cBhvr>
                                      <p:tavLst>
                                        <p:tav tm="0" fmla="#ppt_y-sin(pi*$)/9">
                                          <p:val>
                                            <p:fltVal val="0"/>
                                          </p:val>
                                        </p:tav>
                                        <p:tav tm="100000">
                                          <p:val>
                                            <p:fltVal val="1"/>
                                          </p:val>
                                        </p:tav>
                                      </p:tavLst>
                                    </p:anim>
                                    <p:anim calcmode="lin" valueType="num">
                                      <p:cBhvr>
                                        <p:cTn id="42" dur="830" tmFilter="0, 0; 0.125,0.2665; 0.25,0.4; 0.375,0.465; 0.5,0.5;  0.625,0.535; 0.75,0.6; 0.875,0.7335; 1,1">
                                          <p:stCondLst>
                                            <p:cond delay="3310"/>
                                          </p:stCondLst>
                                        </p:cTn>
                                        <p:tgtEl>
                                          <p:spTgt spid="153604"/>
                                        </p:tgtEl>
                                        <p:attrNameLst>
                                          <p:attrName>ppt_y</p:attrName>
                                        </p:attrNameLst>
                                      </p:cBhvr>
                                      <p:tavLst>
                                        <p:tav tm="0" fmla="#ppt_y-sin(pi*$)/27">
                                          <p:val>
                                            <p:fltVal val="0"/>
                                          </p:val>
                                        </p:tav>
                                        <p:tav tm="100000">
                                          <p:val>
                                            <p:fltVal val="1"/>
                                          </p:val>
                                        </p:tav>
                                      </p:tavLst>
                                    </p:anim>
                                    <p:anim calcmode="lin" valueType="num">
                                      <p:cBhvr>
                                        <p:cTn id="43" dur="410" tmFilter="0, 0; 0.125,0.2665; 0.25,0.4; 0.375,0.465; 0.5,0.5;  0.625,0.535; 0.75,0.6; 0.875,0.7335; 1,1">
                                          <p:stCondLst>
                                            <p:cond delay="4140"/>
                                          </p:stCondLst>
                                        </p:cTn>
                                        <p:tgtEl>
                                          <p:spTgt spid="153604"/>
                                        </p:tgtEl>
                                        <p:attrNameLst>
                                          <p:attrName>ppt_y</p:attrName>
                                        </p:attrNameLst>
                                      </p:cBhvr>
                                      <p:tavLst>
                                        <p:tav tm="0" fmla="#ppt_y-sin(pi*$)/81">
                                          <p:val>
                                            <p:fltVal val="0"/>
                                          </p:val>
                                        </p:tav>
                                        <p:tav tm="100000">
                                          <p:val>
                                            <p:fltVal val="1"/>
                                          </p:val>
                                        </p:tav>
                                      </p:tavLst>
                                    </p:anim>
                                    <p:animScale>
                                      <p:cBhvr>
                                        <p:cTn id="44" dur="65">
                                          <p:stCondLst>
                                            <p:cond delay="1625"/>
                                          </p:stCondLst>
                                        </p:cTn>
                                        <p:tgtEl>
                                          <p:spTgt spid="153604"/>
                                        </p:tgtEl>
                                      </p:cBhvr>
                                      <p:to x="100000" y="60000"/>
                                    </p:animScale>
                                    <p:animScale>
                                      <p:cBhvr>
                                        <p:cTn id="45" dur="415" decel="50000">
                                          <p:stCondLst>
                                            <p:cond delay="1690"/>
                                          </p:stCondLst>
                                        </p:cTn>
                                        <p:tgtEl>
                                          <p:spTgt spid="153604"/>
                                        </p:tgtEl>
                                      </p:cBhvr>
                                      <p:to x="100000" y="100000"/>
                                    </p:animScale>
                                    <p:animScale>
                                      <p:cBhvr>
                                        <p:cTn id="46" dur="65">
                                          <p:stCondLst>
                                            <p:cond delay="3280"/>
                                          </p:stCondLst>
                                        </p:cTn>
                                        <p:tgtEl>
                                          <p:spTgt spid="153604"/>
                                        </p:tgtEl>
                                      </p:cBhvr>
                                      <p:to x="100000" y="80000"/>
                                    </p:animScale>
                                    <p:animScale>
                                      <p:cBhvr>
                                        <p:cTn id="47" dur="415" decel="50000">
                                          <p:stCondLst>
                                            <p:cond delay="3345"/>
                                          </p:stCondLst>
                                        </p:cTn>
                                        <p:tgtEl>
                                          <p:spTgt spid="153604"/>
                                        </p:tgtEl>
                                      </p:cBhvr>
                                      <p:to x="100000" y="100000"/>
                                    </p:animScale>
                                    <p:animScale>
                                      <p:cBhvr>
                                        <p:cTn id="48" dur="65">
                                          <p:stCondLst>
                                            <p:cond delay="4105"/>
                                          </p:stCondLst>
                                        </p:cTn>
                                        <p:tgtEl>
                                          <p:spTgt spid="153604"/>
                                        </p:tgtEl>
                                      </p:cBhvr>
                                      <p:to x="100000" y="90000"/>
                                    </p:animScale>
                                    <p:animScale>
                                      <p:cBhvr>
                                        <p:cTn id="49" dur="415" decel="50000">
                                          <p:stCondLst>
                                            <p:cond delay="4170"/>
                                          </p:stCondLst>
                                        </p:cTn>
                                        <p:tgtEl>
                                          <p:spTgt spid="153604"/>
                                        </p:tgtEl>
                                      </p:cBhvr>
                                      <p:to x="100000" y="100000"/>
                                    </p:animScale>
                                    <p:animScale>
                                      <p:cBhvr>
                                        <p:cTn id="50" dur="65">
                                          <p:stCondLst>
                                            <p:cond delay="4520"/>
                                          </p:stCondLst>
                                        </p:cTn>
                                        <p:tgtEl>
                                          <p:spTgt spid="153604"/>
                                        </p:tgtEl>
                                      </p:cBhvr>
                                      <p:to x="100000" y="95000"/>
                                    </p:animScale>
                                    <p:animScale>
                                      <p:cBhvr>
                                        <p:cTn id="51" dur="415" decel="50000">
                                          <p:stCondLst>
                                            <p:cond delay="4585"/>
                                          </p:stCondLst>
                                        </p:cTn>
                                        <p:tgtEl>
                                          <p:spTgt spid="1536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402771"/>
            <a:ext cx="8229600" cy="1143000"/>
          </a:xfrm>
        </p:spPr>
        <p:txBody>
          <a:bodyPr/>
          <a:lstStyle/>
          <a:p>
            <a:r>
              <a:rPr lang="en-US" sz="4000" dirty="0" smtClean="0"/>
              <a:t>So, what happens if we…</a:t>
            </a:r>
          </a:p>
        </p:txBody>
      </p:sp>
      <p:sp>
        <p:nvSpPr>
          <p:cNvPr id="134146" name="Content Placeholder 2"/>
          <p:cNvSpPr>
            <a:spLocks noGrp="1"/>
          </p:cNvSpPr>
          <p:nvPr>
            <p:ph idx="1"/>
          </p:nvPr>
        </p:nvSpPr>
        <p:spPr/>
        <p:txBody>
          <a:bodyPr>
            <a:normAutofit lnSpcReduction="10000"/>
          </a:bodyPr>
          <a:lstStyle/>
          <a:p>
            <a:pPr>
              <a:buFont typeface="Arial" charset="0"/>
              <a:buChar char="•"/>
            </a:pPr>
            <a:r>
              <a:rPr lang="en-US" dirty="0" smtClean="0"/>
              <a:t>Burn it!</a:t>
            </a:r>
          </a:p>
          <a:p>
            <a:pPr lvl="1">
              <a:buFont typeface="Arial" charset="0"/>
              <a:buChar char="•"/>
            </a:pPr>
            <a:r>
              <a:rPr lang="en-US" dirty="0" smtClean="0">
                <a:hlinkClick r:id="rId2"/>
              </a:rPr>
              <a:t>http://www.youtube.com/watch?v=1eJMY9MT4a8</a:t>
            </a:r>
            <a:r>
              <a:rPr lang="en-US" dirty="0" smtClean="0"/>
              <a:t> </a:t>
            </a:r>
          </a:p>
          <a:p>
            <a:pPr>
              <a:buFont typeface="Arial" charset="0"/>
              <a:buChar char="•"/>
            </a:pPr>
            <a:r>
              <a:rPr lang="en-US" dirty="0" smtClean="0"/>
              <a:t>Smash it!</a:t>
            </a:r>
          </a:p>
          <a:p>
            <a:pPr lvl="1">
              <a:buFont typeface="Arial" charset="0"/>
              <a:buChar char="•"/>
            </a:pPr>
            <a:r>
              <a:rPr lang="en-US" dirty="0" smtClean="0">
                <a:hlinkClick r:id="rId2"/>
              </a:rPr>
              <a:t>http://www.youtube.com/watch?v=1eJMY9MT4a8</a:t>
            </a:r>
            <a:r>
              <a:rPr lang="en-US" dirty="0" smtClean="0"/>
              <a:t> </a:t>
            </a:r>
          </a:p>
          <a:p>
            <a:pPr>
              <a:buFont typeface="Arial" charset="0"/>
              <a:buChar char="•"/>
            </a:pPr>
            <a:r>
              <a:rPr lang="en-US" dirty="0" smtClean="0"/>
              <a:t>Smash it FASTER!</a:t>
            </a:r>
          </a:p>
          <a:p>
            <a:pPr lvl="1">
              <a:buFont typeface="Arial" charset="0"/>
              <a:buChar char="•"/>
            </a:pPr>
            <a:r>
              <a:rPr lang="en-US" dirty="0" smtClean="0">
                <a:hlinkClick r:id="rId3"/>
              </a:rPr>
              <a:t>http://www.youtube.com/watch?v=--_RGM4Abv8</a:t>
            </a:r>
            <a:endParaRPr lang="en-US"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1000" fill="hold"/>
                                        <p:tgtEl>
                                          <p:spTgt spid="13414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414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34146">
                                            <p:txEl>
                                              <p:pRg st="1" end="1"/>
                                            </p:txEl>
                                          </p:spTgt>
                                        </p:tgtEl>
                                        <p:attrNameLst>
                                          <p:attrName>style.visibility</p:attrName>
                                        </p:attrNameLst>
                                      </p:cBhvr>
                                      <p:to>
                                        <p:strVal val="visible"/>
                                      </p:to>
                                    </p:set>
                                    <p:anim calcmode="lin" valueType="num">
                                      <p:cBhvr additive="base">
                                        <p:cTn id="12" dur="10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3414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34146">
                                            <p:txEl>
                                              <p:pRg st="2" end="2"/>
                                            </p:txEl>
                                          </p:spTgt>
                                        </p:tgtEl>
                                        <p:attrNameLst>
                                          <p:attrName>style.visibility</p:attrName>
                                        </p:attrNameLst>
                                      </p:cBhvr>
                                      <p:to>
                                        <p:strVal val="visible"/>
                                      </p:to>
                                    </p:set>
                                    <p:anim calcmode="lin" valueType="num">
                                      <p:cBhvr additive="base">
                                        <p:cTn id="17" dur="1000" fill="hold"/>
                                        <p:tgtEl>
                                          <p:spTgt spid="134146">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414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4146">
                                            <p:txEl>
                                              <p:pRg st="3" end="3"/>
                                            </p:txEl>
                                          </p:spTgt>
                                        </p:tgtEl>
                                        <p:attrNameLst>
                                          <p:attrName>style.visibility</p:attrName>
                                        </p:attrNameLst>
                                      </p:cBhvr>
                                      <p:to>
                                        <p:strVal val="visible"/>
                                      </p:to>
                                    </p:set>
                                    <p:anim calcmode="lin" valueType="num">
                                      <p:cBhvr additive="base">
                                        <p:cTn id="21" dur="1000" fill="hold"/>
                                        <p:tgtEl>
                                          <p:spTgt spid="134146">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34146">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34146">
                                            <p:txEl>
                                              <p:pRg st="4" end="4"/>
                                            </p:txEl>
                                          </p:spTgt>
                                        </p:tgtEl>
                                        <p:attrNameLst>
                                          <p:attrName>style.visibility</p:attrName>
                                        </p:attrNameLst>
                                      </p:cBhvr>
                                      <p:to>
                                        <p:strVal val="visible"/>
                                      </p:to>
                                    </p:set>
                                    <p:anim calcmode="lin" valueType="num">
                                      <p:cBhvr additive="base">
                                        <p:cTn id="26" dur="1000" fill="hold"/>
                                        <p:tgtEl>
                                          <p:spTgt spid="134146">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134146">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134146">
                                            <p:txEl>
                                              <p:pRg st="5" end="5"/>
                                            </p:txEl>
                                          </p:spTgt>
                                        </p:tgtEl>
                                        <p:attrNameLst>
                                          <p:attrName>style.visibility</p:attrName>
                                        </p:attrNameLst>
                                      </p:cBhvr>
                                      <p:to>
                                        <p:strVal val="visible"/>
                                      </p:to>
                                    </p:set>
                                    <p:anim calcmode="lin" valueType="num">
                                      <p:cBhvr additive="base">
                                        <p:cTn id="31" dur="1000" fill="hold"/>
                                        <p:tgtEl>
                                          <p:spTgt spid="134146">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4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sz="half" idx="1"/>
          </p:nvPr>
        </p:nvSpPr>
        <p:spPr/>
        <p:txBody>
          <a:bodyPr/>
          <a:lstStyle/>
          <a:p>
            <a:r>
              <a:rPr lang="en-US" dirty="0" smtClean="0"/>
              <a:t>Levels of Safety</a:t>
            </a:r>
          </a:p>
          <a:p>
            <a:r>
              <a:rPr lang="en-US" dirty="0" smtClean="0"/>
              <a:t>Automated emergency cooling systems</a:t>
            </a:r>
          </a:p>
          <a:p>
            <a:r>
              <a:rPr lang="en-US" dirty="0" smtClean="0"/>
              <a:t>Containment</a:t>
            </a:r>
          </a:p>
          <a:p>
            <a:r>
              <a:rPr lang="en-US" dirty="0" smtClean="0"/>
              <a:t>Space </a:t>
            </a:r>
          </a:p>
        </p:txBody>
      </p:sp>
      <p:sp>
        <p:nvSpPr>
          <p:cNvPr id="7" name="Content Placeholder 6"/>
          <p:cNvSpPr>
            <a:spLocks noGrp="1"/>
          </p:cNvSpPr>
          <p:nvPr>
            <p:ph sz="half" idx="2"/>
          </p:nvPr>
        </p:nvSpPr>
        <p:spPr/>
        <p:txBody>
          <a:bodyPr/>
          <a:lstStyle/>
          <a:p>
            <a:endParaRPr lang="en-US" dirty="0"/>
          </a:p>
        </p:txBody>
      </p:sp>
      <p:sp>
        <p:nvSpPr>
          <p:cNvPr id="71681" name="Title 1"/>
          <p:cNvSpPr>
            <a:spLocks noGrp="1"/>
          </p:cNvSpPr>
          <p:nvPr>
            <p:ph type="title" idx="4294967295"/>
          </p:nvPr>
        </p:nvSpPr>
        <p:spPr>
          <a:xfrm>
            <a:off x="0" y="381000"/>
            <a:ext cx="8229600" cy="1143000"/>
          </a:xfrm>
          <a:prstGeom prst="rect">
            <a:avLst/>
          </a:prstGeom>
        </p:spPr>
        <p:txBody>
          <a:bodyPr/>
          <a:lstStyle/>
          <a:p>
            <a:r>
              <a:rPr lang="en-US" dirty="0" smtClean="0"/>
              <a:t>Reactor Safety</a:t>
            </a:r>
          </a:p>
        </p:txBody>
      </p:sp>
      <p:pic>
        <p:nvPicPr>
          <p:cNvPr id="59396" name="Picture 2" descr="http://upload.wikimedia.org/wikipedia/commons/b/bb/Nuclear_power_defense_in_depth.png"/>
          <p:cNvPicPr>
            <a:picLocks noChangeAspect="1" noChangeArrowheads="1"/>
          </p:cNvPicPr>
          <p:nvPr/>
        </p:nvPicPr>
        <p:blipFill>
          <a:blip r:embed="rId3" cstate="print"/>
          <a:srcRect/>
          <a:stretch>
            <a:fillRect/>
          </a:stretch>
        </p:blipFill>
        <p:spPr bwMode="auto">
          <a:xfrm>
            <a:off x="4495800" y="1524000"/>
            <a:ext cx="3352800" cy="4038600"/>
          </a:xfrm>
          <a:prstGeom prst="rect">
            <a:avLst/>
          </a:prstGeom>
          <a:noFill/>
          <a:ln w="9525">
            <a:noFill/>
            <a:miter lim="800000"/>
            <a:headEnd/>
            <a:tailEnd/>
          </a:ln>
        </p:spPr>
      </p:pic>
      <p:pic>
        <p:nvPicPr>
          <p:cNvPr id="59395" name="Picture 2" descr="http://www.eskom.co.za/content/containment%20wall.jpg"/>
          <p:cNvPicPr>
            <a:picLocks noChangeAspect="1" noChangeArrowheads="1"/>
          </p:cNvPicPr>
          <p:nvPr/>
        </p:nvPicPr>
        <p:blipFill>
          <a:blip r:embed="rId4" cstate="print"/>
          <a:srcRect/>
          <a:stretch>
            <a:fillRect/>
          </a:stretch>
        </p:blipFill>
        <p:spPr bwMode="auto">
          <a:xfrm>
            <a:off x="6010275" y="2598965"/>
            <a:ext cx="2676525" cy="4048125"/>
          </a:xfrm>
          <a:prstGeom prst="rect">
            <a:avLst/>
          </a:prstGeom>
          <a:noFill/>
          <a:ln w="9525">
            <a:noFill/>
            <a:miter lim="800000"/>
            <a:headEnd/>
            <a:tailEnd/>
          </a:ln>
        </p:spPr>
      </p:pic>
      <p:sp>
        <p:nvSpPr>
          <p:cNvPr id="59398" name="Rectangle 6"/>
          <p:cNvSpPr>
            <a:spLocks noChangeArrowheads="1"/>
          </p:cNvSpPr>
          <p:nvPr/>
        </p:nvSpPr>
        <p:spPr bwMode="auto">
          <a:xfrm>
            <a:off x="6115050" y="6280377"/>
            <a:ext cx="2114550" cy="366713"/>
          </a:xfrm>
          <a:prstGeom prst="rect">
            <a:avLst/>
          </a:prstGeom>
          <a:noFill/>
          <a:ln w="9525">
            <a:noFill/>
            <a:miter lim="800000"/>
            <a:headEnd/>
            <a:tailEnd/>
          </a:ln>
        </p:spPr>
        <p:txBody>
          <a:bodyPr wrap="none">
            <a:spAutoFit/>
          </a:bodyPr>
          <a:lstStyle/>
          <a:p>
            <a:r>
              <a:rPr lang="en-US" b="1" dirty="0">
                <a:solidFill>
                  <a:schemeClr val="bg1"/>
                </a:solidFill>
              </a:rPr>
              <a:t>Containment Wall</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additive="base">
                                        <p:cTn id="7" dur="500" fill="hold"/>
                                        <p:tgtEl>
                                          <p:spTgt spid="5939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39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9394">
                                            <p:txEl>
                                              <p:pRg st="1" end="1"/>
                                            </p:txEl>
                                          </p:spTgt>
                                        </p:tgtEl>
                                        <p:attrNameLst>
                                          <p:attrName>style.visibility</p:attrName>
                                        </p:attrNameLst>
                                      </p:cBhvr>
                                      <p:to>
                                        <p:strVal val="visible"/>
                                      </p:to>
                                    </p:set>
                                    <p:anim calcmode="lin" valueType="num">
                                      <p:cBhvr additive="base">
                                        <p:cTn id="12" dur="500" fill="hold"/>
                                        <p:tgtEl>
                                          <p:spTgt spid="5939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939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59394">
                                            <p:txEl>
                                              <p:pRg st="2" end="2"/>
                                            </p:txEl>
                                          </p:spTgt>
                                        </p:tgtEl>
                                        <p:attrNameLst>
                                          <p:attrName>style.visibility</p:attrName>
                                        </p:attrNameLst>
                                      </p:cBhvr>
                                      <p:to>
                                        <p:strVal val="visible"/>
                                      </p:to>
                                    </p:set>
                                    <p:anim calcmode="lin" valueType="num">
                                      <p:cBhvr additive="base">
                                        <p:cTn id="17" dur="500" fill="hold"/>
                                        <p:tgtEl>
                                          <p:spTgt spid="5939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939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59394">
                                            <p:txEl>
                                              <p:pRg st="3" end="3"/>
                                            </p:txEl>
                                          </p:spTgt>
                                        </p:tgtEl>
                                        <p:attrNameLst>
                                          <p:attrName>style.visibility</p:attrName>
                                        </p:attrNameLst>
                                      </p:cBhvr>
                                      <p:to>
                                        <p:strVal val="visible"/>
                                      </p:to>
                                    </p:set>
                                    <p:anim calcmode="lin" valueType="num">
                                      <p:cBhvr additive="base">
                                        <p:cTn id="22" dur="500" fill="hold"/>
                                        <p:tgtEl>
                                          <p:spTgt spid="5939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939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ntr" presetSubtype="4" fill="hold" nodeType="afterEffect">
                                  <p:stCondLst>
                                    <p:cond delay="0"/>
                                  </p:stCondLst>
                                  <p:childTnLst>
                                    <p:set>
                                      <p:cBhvr>
                                        <p:cTn id="26" dur="1" fill="hold">
                                          <p:stCondLst>
                                            <p:cond delay="0"/>
                                          </p:stCondLst>
                                        </p:cTn>
                                        <p:tgtEl>
                                          <p:spTgt spid="59395"/>
                                        </p:tgtEl>
                                        <p:attrNameLst>
                                          <p:attrName>style.visibility</p:attrName>
                                        </p:attrNameLst>
                                      </p:cBhvr>
                                      <p:to>
                                        <p:strVal val="visible"/>
                                      </p:to>
                                    </p:set>
                                    <p:animEffect transition="in" filter="wheel(4)">
                                      <p:cBhvr>
                                        <p:cTn id="27" dur="3000"/>
                                        <p:tgtEl>
                                          <p:spTgt spid="59395"/>
                                        </p:tgtEl>
                                      </p:cBhvr>
                                    </p:animEffect>
                                  </p:childTnLst>
                                </p:cTn>
                              </p:par>
                              <p:par>
                                <p:cTn id="28" presetID="10" presetClass="entr" presetSubtype="0" fill="hold" nodeType="withEffect">
                                  <p:stCondLst>
                                    <p:cond delay="0"/>
                                  </p:stCondLst>
                                  <p:childTnLst>
                                    <p:set>
                                      <p:cBhvr>
                                        <p:cTn id="29" dur="1" fill="hold">
                                          <p:stCondLst>
                                            <p:cond delay="0"/>
                                          </p:stCondLst>
                                        </p:cTn>
                                        <p:tgtEl>
                                          <p:spTgt spid="59398"/>
                                        </p:tgtEl>
                                        <p:attrNameLst>
                                          <p:attrName>style.visibility</p:attrName>
                                        </p:attrNameLst>
                                      </p:cBhvr>
                                      <p:to>
                                        <p:strVal val="visible"/>
                                      </p:to>
                                    </p:set>
                                    <p:animEffect transition="in" filter="fade">
                                      <p:cBhvr>
                                        <p:cTn id="30" dur="20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sz="half" idx="1"/>
          </p:nvPr>
        </p:nvSpPr>
        <p:spPr/>
        <p:txBody>
          <a:bodyPr>
            <a:normAutofit lnSpcReduction="10000"/>
          </a:bodyPr>
          <a:lstStyle/>
          <a:p>
            <a:r>
              <a:rPr lang="en-US" dirty="0" smtClean="0"/>
              <a:t>Research reactors</a:t>
            </a:r>
          </a:p>
          <a:p>
            <a:endParaRPr lang="en-US" dirty="0" smtClean="0"/>
          </a:p>
          <a:p>
            <a:r>
              <a:rPr lang="en-US" dirty="0" smtClean="0"/>
              <a:t>Production of medical </a:t>
            </a:r>
            <a:r>
              <a:rPr lang="en-US" dirty="0" err="1" smtClean="0"/>
              <a:t>radionuclides</a:t>
            </a:r>
            <a:endParaRPr lang="en-US" dirty="0" smtClean="0"/>
          </a:p>
          <a:p>
            <a:endParaRPr lang="en-US" dirty="0" smtClean="0"/>
          </a:p>
          <a:p>
            <a:r>
              <a:rPr lang="en-US" dirty="0" smtClean="0"/>
              <a:t>Production of cobalt-60</a:t>
            </a:r>
          </a:p>
          <a:p>
            <a:pPr>
              <a:buFont typeface="Wingdings 2" pitchFamily="18" charset="2"/>
              <a:buNone/>
            </a:pPr>
            <a:endParaRPr lang="en-US" dirty="0" smtClean="0"/>
          </a:p>
          <a:p>
            <a:r>
              <a:rPr lang="en-US" dirty="0" smtClean="0"/>
              <a:t>Power naval vessels</a:t>
            </a:r>
          </a:p>
        </p:txBody>
      </p:sp>
      <p:sp>
        <p:nvSpPr>
          <p:cNvPr id="5" name="Content Placeholder 4"/>
          <p:cNvSpPr>
            <a:spLocks noGrp="1"/>
          </p:cNvSpPr>
          <p:nvPr>
            <p:ph sz="half" idx="2"/>
          </p:nvPr>
        </p:nvSpPr>
        <p:spPr/>
        <p:txBody>
          <a:bodyPr/>
          <a:lstStyle/>
          <a:p>
            <a:endParaRPr lang="en-US"/>
          </a:p>
        </p:txBody>
      </p:sp>
      <p:sp>
        <p:nvSpPr>
          <p:cNvPr id="73729" name="Title 1"/>
          <p:cNvSpPr>
            <a:spLocks noGrp="1"/>
          </p:cNvSpPr>
          <p:nvPr>
            <p:ph type="title" idx="4294967295"/>
          </p:nvPr>
        </p:nvSpPr>
        <p:spPr>
          <a:xfrm>
            <a:off x="0" y="250825"/>
            <a:ext cx="8229600" cy="1262063"/>
          </a:xfrm>
          <a:prstGeom prst="rect">
            <a:avLst/>
          </a:prstGeom>
        </p:spPr>
        <p:txBody>
          <a:bodyPr/>
          <a:lstStyle/>
          <a:p>
            <a:r>
              <a:rPr lang="en-US" sz="4000" dirty="0" smtClean="0"/>
              <a:t>Other Purposes </a:t>
            </a:r>
            <a:br>
              <a:rPr lang="en-US" sz="4000" dirty="0" smtClean="0"/>
            </a:br>
            <a:r>
              <a:rPr lang="en-US" sz="4000" dirty="0" smtClean="0"/>
              <a:t>of Reactors</a:t>
            </a:r>
          </a:p>
        </p:txBody>
      </p:sp>
      <p:pic>
        <p:nvPicPr>
          <p:cNvPr id="4" name="Picture 3" descr="atr.jpg"/>
          <p:cNvPicPr>
            <a:picLocks noChangeAspect="1"/>
          </p:cNvPicPr>
          <p:nvPr/>
        </p:nvPicPr>
        <p:blipFill>
          <a:blip r:embed="rId3" cstate="print"/>
          <a:srcRect/>
          <a:stretch>
            <a:fillRect/>
          </a:stretch>
        </p:blipFill>
        <p:spPr bwMode="auto">
          <a:xfrm>
            <a:off x="4648200" y="1738312"/>
            <a:ext cx="4038600" cy="4441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1000" fill="hold"/>
                                        <p:tgtEl>
                                          <p:spTgt spid="6041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041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9" fill="hold" grpId="0" nodeType="afterEffect">
                                  <p:stCondLst>
                                    <p:cond delay="0"/>
                                  </p:stCondLst>
                                  <p:childTnLst>
                                    <p:set>
                                      <p:cBhvr>
                                        <p:cTn id="11" dur="1" fill="hold">
                                          <p:stCondLst>
                                            <p:cond delay="0"/>
                                          </p:stCondLst>
                                        </p:cTn>
                                        <p:tgtEl>
                                          <p:spTgt spid="60418">
                                            <p:txEl>
                                              <p:pRg st="2" end="2"/>
                                            </p:txEl>
                                          </p:spTgt>
                                        </p:tgtEl>
                                        <p:attrNameLst>
                                          <p:attrName>style.visibility</p:attrName>
                                        </p:attrNameLst>
                                      </p:cBhvr>
                                      <p:to>
                                        <p:strVal val="visible"/>
                                      </p:to>
                                    </p:set>
                                    <p:anim calcmode="lin" valueType="num">
                                      <p:cBhvr additive="base">
                                        <p:cTn id="12" dur="1000" fill="hold"/>
                                        <p:tgtEl>
                                          <p:spTgt spid="60418">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0418">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9" fill="hold" grpId="0" nodeType="afterEffect">
                                  <p:stCondLst>
                                    <p:cond delay="0"/>
                                  </p:stCondLst>
                                  <p:childTnLst>
                                    <p:set>
                                      <p:cBhvr>
                                        <p:cTn id="16" dur="1" fill="hold">
                                          <p:stCondLst>
                                            <p:cond delay="0"/>
                                          </p:stCondLst>
                                        </p:cTn>
                                        <p:tgtEl>
                                          <p:spTgt spid="60418">
                                            <p:txEl>
                                              <p:pRg st="4" end="4"/>
                                            </p:txEl>
                                          </p:spTgt>
                                        </p:tgtEl>
                                        <p:attrNameLst>
                                          <p:attrName>style.visibility</p:attrName>
                                        </p:attrNameLst>
                                      </p:cBhvr>
                                      <p:to>
                                        <p:strVal val="visible"/>
                                      </p:to>
                                    </p:set>
                                    <p:anim calcmode="lin" valueType="num">
                                      <p:cBhvr additive="base">
                                        <p:cTn id="17" dur="1000" fill="hold"/>
                                        <p:tgtEl>
                                          <p:spTgt spid="60418">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0418">
                                            <p:txEl>
                                              <p:pRg st="4" end="4"/>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9" fill="hold" grpId="0" nodeType="afterEffect">
                                  <p:stCondLst>
                                    <p:cond delay="0"/>
                                  </p:stCondLst>
                                  <p:childTnLst>
                                    <p:set>
                                      <p:cBhvr>
                                        <p:cTn id="21" dur="1" fill="hold">
                                          <p:stCondLst>
                                            <p:cond delay="0"/>
                                          </p:stCondLst>
                                        </p:cTn>
                                        <p:tgtEl>
                                          <p:spTgt spid="60418">
                                            <p:txEl>
                                              <p:pRg st="6" end="6"/>
                                            </p:txEl>
                                          </p:spTgt>
                                        </p:tgtEl>
                                        <p:attrNameLst>
                                          <p:attrName>style.visibility</p:attrName>
                                        </p:attrNameLst>
                                      </p:cBhvr>
                                      <p:to>
                                        <p:strVal val="visible"/>
                                      </p:to>
                                    </p:set>
                                    <p:anim calcmode="lin" valueType="num">
                                      <p:cBhvr additive="base">
                                        <p:cTn id="22" dur="1000" fill="hold"/>
                                        <p:tgtEl>
                                          <p:spTgt spid="60418">
                                            <p:txEl>
                                              <p:pRg st="6" end="6"/>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0418">
                                            <p:txEl>
                                              <p:pRg st="6" end="6"/>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9"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ppt_x</p:attrName>
                                        </p:attrNameLst>
                                      </p:cBhvr>
                                      <p:tavLst>
                                        <p:tav tm="0">
                                          <p:val>
                                            <p:strVal val="#ppt_x-.2"/>
                                          </p:val>
                                        </p:tav>
                                        <p:tav tm="100000">
                                          <p:val>
                                            <p:strVal val="#ppt_x"/>
                                          </p:val>
                                        </p:tav>
                                      </p:tavLst>
                                    </p:anim>
                                    <p:anim calcmode="lin" valueType="num">
                                      <p:cBhvr>
                                        <p:cTn id="2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81000" y="1716950"/>
            <a:ext cx="4038600" cy="4409213"/>
          </a:xfrm>
        </p:spPr>
        <p:txBody>
          <a:bodyPr>
            <a:normAutofit fontScale="85000" lnSpcReduction="10000"/>
          </a:bodyPr>
          <a:lstStyle/>
          <a:p>
            <a:r>
              <a:rPr lang="en-US" dirty="0" smtClean="0"/>
              <a:t>Currently there are 104 nuclear power reactors in the USA. </a:t>
            </a:r>
          </a:p>
          <a:p>
            <a:r>
              <a:rPr lang="en-US" dirty="0" smtClean="0"/>
              <a:t>Applications being submitted for expansions and new reactors, but it is a long process!</a:t>
            </a:r>
          </a:p>
          <a:p>
            <a:pPr lvl="1"/>
            <a:r>
              <a:rPr lang="en-US" dirty="0" smtClean="0"/>
              <a:t>Glen Rose, TX: Comanche Peak</a:t>
            </a:r>
          </a:p>
          <a:p>
            <a:pPr lvl="1"/>
            <a:r>
              <a:rPr lang="en-US" dirty="0" smtClean="0"/>
              <a:t>Bay City, TX: South Texas Project</a:t>
            </a:r>
          </a:p>
          <a:p>
            <a:pPr lvl="1"/>
            <a:r>
              <a:rPr lang="en-US" dirty="0" smtClean="0"/>
              <a:t>College Station: TAMU Nuclear Science Center</a:t>
            </a:r>
          </a:p>
          <a:p>
            <a:pPr lvl="1"/>
            <a:endParaRPr lang="en-US" dirty="0" smtClean="0"/>
          </a:p>
          <a:p>
            <a:pPr lvl="1"/>
            <a:endParaRPr lang="en-US" dirty="0" smtClean="0"/>
          </a:p>
          <a:p>
            <a:endParaRPr lang="en-US" dirty="0" smtClean="0"/>
          </a:p>
          <a:p>
            <a:endParaRPr lang="en-US" dirty="0"/>
          </a:p>
        </p:txBody>
      </p:sp>
      <p:sp>
        <p:nvSpPr>
          <p:cNvPr id="75777" name="Title 1"/>
          <p:cNvSpPr>
            <a:spLocks noGrp="1"/>
          </p:cNvSpPr>
          <p:nvPr>
            <p:ph type="title" idx="4294967295"/>
          </p:nvPr>
        </p:nvSpPr>
        <p:spPr>
          <a:xfrm>
            <a:off x="0" y="478971"/>
            <a:ext cx="7467600" cy="944562"/>
          </a:xfrm>
          <a:prstGeom prst="rect">
            <a:avLst/>
          </a:prstGeom>
        </p:spPr>
        <p:txBody>
          <a:bodyPr/>
          <a:lstStyle/>
          <a:p>
            <a:r>
              <a:rPr lang="en-US" dirty="0" smtClean="0"/>
              <a:t>Nuclear Power in the USA</a:t>
            </a:r>
          </a:p>
        </p:txBody>
      </p:sp>
      <p:pic>
        <p:nvPicPr>
          <p:cNvPr id="61443" name="Picture 4"/>
          <p:cNvPicPr>
            <a:picLocks noChangeAspect="1" noChangeArrowheads="1"/>
          </p:cNvPicPr>
          <p:nvPr/>
        </p:nvPicPr>
        <p:blipFill>
          <a:blip r:embed="rId3"/>
          <a:stretch>
            <a:fillRect/>
          </a:stretch>
        </p:blipFill>
        <p:spPr bwMode="auto">
          <a:xfrm>
            <a:off x="4642196" y="2264230"/>
            <a:ext cx="4349404" cy="25908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p:cTn id="7" dur="1000" fill="hold"/>
                                        <p:tgtEl>
                                          <p:spTgt spid="61443"/>
                                        </p:tgtEl>
                                        <p:attrNameLst>
                                          <p:attrName>ppt_w</p:attrName>
                                        </p:attrNameLst>
                                      </p:cBhvr>
                                      <p:tavLst>
                                        <p:tav tm="0">
                                          <p:val>
                                            <p:fltVal val="0"/>
                                          </p:val>
                                        </p:tav>
                                        <p:tav tm="100000">
                                          <p:val>
                                            <p:strVal val="#ppt_w"/>
                                          </p:val>
                                        </p:tav>
                                      </p:tavLst>
                                    </p:anim>
                                    <p:anim calcmode="lin" valueType="num">
                                      <p:cBhvr>
                                        <p:cTn id="8" dur="1000" fill="hold"/>
                                        <p:tgtEl>
                                          <p:spTgt spid="61443"/>
                                        </p:tgtEl>
                                        <p:attrNameLst>
                                          <p:attrName>ppt_h</p:attrName>
                                        </p:attrNameLst>
                                      </p:cBhvr>
                                      <p:tavLst>
                                        <p:tav tm="0">
                                          <p:val>
                                            <p:fltVal val="0"/>
                                          </p:val>
                                        </p:tav>
                                        <p:tav tm="100000">
                                          <p:val>
                                            <p:strVal val="#ppt_h"/>
                                          </p:val>
                                        </p:tav>
                                      </p:tavLst>
                                    </p:anim>
                                    <p:animEffect transition="in" filter="fade">
                                      <p:cBhvr>
                                        <p:cTn id="9" dur="10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48343" y="1716950"/>
            <a:ext cx="4038600" cy="4409213"/>
          </a:xfrm>
        </p:spPr>
        <p:txBody>
          <a:bodyPr>
            <a:normAutofit fontScale="92500"/>
          </a:bodyPr>
          <a:lstStyle/>
          <a:p>
            <a:r>
              <a:rPr lang="en-US" dirty="0" smtClean="0"/>
              <a:t>Instead of splitting atoms, fusion combines two atoms to make one larger atom.</a:t>
            </a:r>
          </a:p>
          <a:p>
            <a:r>
              <a:rPr lang="en-US" dirty="0" smtClean="0"/>
              <a:t>This is how energy is produced in the sun. </a:t>
            </a:r>
          </a:p>
          <a:p>
            <a:r>
              <a:rPr lang="en-US" dirty="0" smtClean="0"/>
              <a:t>Current plans for fusion plant called ITER</a:t>
            </a:r>
          </a:p>
          <a:p>
            <a:r>
              <a:rPr lang="en-US" dirty="0" smtClean="0"/>
              <a:t>Holds plasma in place with magnetic fields. </a:t>
            </a:r>
          </a:p>
          <a:p>
            <a:endParaRPr lang="en-US" dirty="0"/>
          </a:p>
        </p:txBody>
      </p:sp>
      <p:sp>
        <p:nvSpPr>
          <p:cNvPr id="79873" name="Title 1"/>
          <p:cNvSpPr>
            <a:spLocks noGrp="1"/>
          </p:cNvSpPr>
          <p:nvPr>
            <p:ph type="title" idx="4294967295"/>
          </p:nvPr>
        </p:nvSpPr>
        <p:spPr>
          <a:xfrm>
            <a:off x="0" y="381000"/>
            <a:ext cx="8229600" cy="1143000"/>
          </a:xfrm>
          <a:prstGeom prst="rect">
            <a:avLst/>
          </a:prstGeom>
        </p:spPr>
        <p:txBody>
          <a:bodyPr/>
          <a:lstStyle/>
          <a:p>
            <a:r>
              <a:rPr lang="en-US" dirty="0" smtClean="0"/>
              <a:t>Nuclear Fusion</a:t>
            </a:r>
          </a:p>
        </p:txBody>
      </p:sp>
      <p:pic>
        <p:nvPicPr>
          <p:cNvPr id="64515" name="Picture 2" descr="http://www.theitp.org/UserData/root/Images/Nuclear-fusion-reactor.jpg"/>
          <p:cNvPicPr>
            <a:picLocks noChangeAspect="1" noChangeArrowheads="1"/>
          </p:cNvPicPr>
          <p:nvPr/>
        </p:nvPicPr>
        <p:blipFill>
          <a:blip r:embed="rId3" cstate="print"/>
          <a:srcRect t="6176" b="14294"/>
          <a:stretch>
            <a:fillRect/>
          </a:stretch>
        </p:blipFill>
        <p:spPr bwMode="auto">
          <a:xfrm>
            <a:off x="4648200" y="1716950"/>
            <a:ext cx="4114800" cy="4945107"/>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1000"/>
                                        <p:tgtEl>
                                          <p:spTgt spid="64515"/>
                                        </p:tgtEl>
                                      </p:cBhvr>
                                    </p:animEffect>
                                    <p:anim calcmode="lin" valueType="num">
                                      <p:cBhvr>
                                        <p:cTn id="8" dur="1000" fill="hold"/>
                                        <p:tgtEl>
                                          <p:spTgt spid="64515"/>
                                        </p:tgtEl>
                                        <p:attrNameLst>
                                          <p:attrName>ppt_x</p:attrName>
                                        </p:attrNameLst>
                                      </p:cBhvr>
                                      <p:tavLst>
                                        <p:tav tm="0">
                                          <p:val>
                                            <p:strVal val="#ppt_x"/>
                                          </p:val>
                                        </p:tav>
                                        <p:tav tm="100000">
                                          <p:val>
                                            <p:strVal val="#ppt_x"/>
                                          </p:val>
                                        </p:tav>
                                      </p:tavLst>
                                    </p:anim>
                                    <p:anim calcmode="lin" valueType="num">
                                      <p:cBhvr>
                                        <p:cTn id="9" dur="900" decel="100000" fill="hold"/>
                                        <p:tgtEl>
                                          <p:spTgt spid="645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45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381000" y="435429"/>
            <a:ext cx="7794171" cy="1110342"/>
          </a:xfrm>
        </p:spPr>
        <p:txBody>
          <a:bodyPr/>
          <a:lstStyle/>
          <a:p>
            <a:r>
              <a:rPr lang="en-US" dirty="0" smtClean="0"/>
              <a:t>Model Fusion and Fission</a:t>
            </a:r>
          </a:p>
        </p:txBody>
      </p:sp>
      <p:sp>
        <p:nvSpPr>
          <p:cNvPr id="3" name="Content Placeholder 2"/>
          <p:cNvSpPr>
            <a:spLocks noGrp="1"/>
          </p:cNvSpPr>
          <p:nvPr>
            <p:ph idx="1"/>
          </p:nvPr>
        </p:nvSpPr>
        <p:spPr>
          <a:xfrm>
            <a:off x="457200" y="1935163"/>
            <a:ext cx="4953000" cy="2332037"/>
          </a:xfrm>
        </p:spPr>
        <p:txBody>
          <a:bodyPr>
            <a:normAutofit fontScale="85000" lnSpcReduction="20000"/>
          </a:bodyPr>
          <a:lstStyle/>
          <a:p>
            <a:r>
              <a:rPr lang="en-US" dirty="0" smtClean="0"/>
              <a:t>Volunteers:</a:t>
            </a:r>
          </a:p>
          <a:p>
            <a:r>
              <a:rPr lang="en-US" dirty="0" smtClean="0"/>
              <a:t>Fusion:</a:t>
            </a:r>
          </a:p>
          <a:p>
            <a:pPr lvl="1"/>
            <a:r>
              <a:rPr lang="en-US" dirty="0" smtClean="0"/>
              <a:t>Start with two small nucleuses</a:t>
            </a:r>
          </a:p>
          <a:p>
            <a:pPr lvl="1"/>
            <a:r>
              <a:rPr lang="en-US" dirty="0" smtClean="0"/>
              <a:t>End with one nucleus, energy, and neutrons.  </a:t>
            </a:r>
          </a:p>
        </p:txBody>
      </p:sp>
      <p:pic>
        <p:nvPicPr>
          <p:cNvPr id="101378" name="Picture 2" descr="http://www.universetoday.com/wp-content/uploads/2010/01/fusion.jpg"/>
          <p:cNvPicPr>
            <a:picLocks noChangeAspect="1" noChangeArrowheads="1"/>
          </p:cNvPicPr>
          <p:nvPr/>
        </p:nvPicPr>
        <p:blipFill>
          <a:blip r:embed="rId2" cstate="print"/>
          <a:srcRect/>
          <a:stretch>
            <a:fillRect/>
          </a:stretch>
        </p:blipFill>
        <p:spPr bwMode="auto">
          <a:xfrm>
            <a:off x="5181600" y="1966913"/>
            <a:ext cx="3505200" cy="2328862"/>
          </a:xfrm>
          <a:prstGeom prst="rect">
            <a:avLst/>
          </a:prstGeom>
          <a:noFill/>
          <a:ln w="9525">
            <a:noFill/>
            <a:miter lim="800000"/>
            <a:headEnd/>
            <a:tailEnd/>
          </a:ln>
        </p:spPr>
      </p:pic>
      <p:pic>
        <p:nvPicPr>
          <p:cNvPr id="101380" name="Picture 4" descr="http://www.atomicarchive.com/Fission/Images/fission.jpg"/>
          <p:cNvPicPr>
            <a:picLocks noChangeAspect="1" noChangeArrowheads="1"/>
          </p:cNvPicPr>
          <p:nvPr/>
        </p:nvPicPr>
        <p:blipFill>
          <a:blip r:embed="rId3" cstate="print"/>
          <a:srcRect/>
          <a:stretch>
            <a:fillRect/>
          </a:stretch>
        </p:blipFill>
        <p:spPr bwMode="auto">
          <a:xfrm>
            <a:off x="304800" y="4191000"/>
            <a:ext cx="3429000" cy="2152650"/>
          </a:xfrm>
          <a:prstGeom prst="rect">
            <a:avLst/>
          </a:prstGeom>
          <a:noFill/>
          <a:ln w="9525">
            <a:noFill/>
            <a:miter lim="800000"/>
            <a:headEnd/>
            <a:tailEnd/>
          </a:ln>
        </p:spPr>
      </p:pic>
      <p:sp>
        <p:nvSpPr>
          <p:cNvPr id="8" name="Content Placeholder 2"/>
          <p:cNvSpPr txBox="1">
            <a:spLocks/>
          </p:cNvSpPr>
          <p:nvPr/>
        </p:nvSpPr>
        <p:spPr>
          <a:xfrm>
            <a:off x="4016829" y="4295775"/>
            <a:ext cx="4953000" cy="233203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Fission:</a:t>
            </a:r>
          </a:p>
          <a:p>
            <a:pPr marL="742950" marR="0" lvl="1" indent="-285750" fontAlgn="auto">
              <a:lnSpc>
                <a:spcPct val="90000"/>
              </a:lnSpc>
              <a:spcBef>
                <a:spcPct val="20000"/>
              </a:spcBef>
              <a:spcAft>
                <a:spcPts val="0"/>
              </a:spcAft>
              <a:buClrTx/>
              <a:buSzTx/>
              <a:buFont typeface="Arial"/>
              <a:buChar char="–"/>
              <a:tabLst/>
              <a:defRPr/>
            </a:pPr>
            <a:r>
              <a:rPr lang="en-US" sz="2400" dirty="0" smtClean="0">
                <a:solidFill>
                  <a:schemeClr val="bg1">
                    <a:lumMod val="50000"/>
                  </a:schemeClr>
                </a:solidFill>
              </a:rPr>
              <a:t>Start with one neutron, one nucleus.</a:t>
            </a:r>
          </a:p>
          <a:p>
            <a:pPr marL="742950" lvl="1" indent="-285750">
              <a:lnSpc>
                <a:spcPct val="90000"/>
              </a:lnSpc>
              <a:spcBef>
                <a:spcPct val="20000"/>
              </a:spcBef>
              <a:buFont typeface="Arial"/>
              <a:buChar char="–"/>
            </a:pPr>
            <a:r>
              <a:rPr lang="en-US" sz="2400" dirty="0" smtClean="0">
                <a:solidFill>
                  <a:schemeClr val="bg1">
                    <a:lumMod val="50000"/>
                  </a:schemeClr>
                </a:solidFill>
              </a:rPr>
              <a:t>End with two nucleuses, neutrons and energy</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 calcmode="lin" valueType="num">
                                      <p:cBhvr additive="base">
                                        <p:cTn id="28"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8">
                                            <p:txEl>
                                              <p:pRg st="1" end="1"/>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 calcmode="lin" valueType="num">
                                      <p:cBhvr additive="base">
                                        <p:cTn id="32"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Pros</a:t>
            </a:r>
            <a:endParaRPr lang="en-US" dirty="0"/>
          </a:p>
        </p:txBody>
      </p:sp>
      <p:sp>
        <p:nvSpPr>
          <p:cNvPr id="66562" name="Content Placeholder 2"/>
          <p:cNvSpPr>
            <a:spLocks noGrp="1"/>
          </p:cNvSpPr>
          <p:nvPr>
            <p:ph sz="half" idx="2"/>
          </p:nvPr>
        </p:nvSpPr>
        <p:spPr/>
        <p:txBody>
          <a:bodyPr>
            <a:normAutofit/>
          </a:bodyPr>
          <a:lstStyle/>
          <a:p>
            <a:r>
              <a:rPr lang="en-US" dirty="0" smtClean="0"/>
              <a:t>Infinite supply of fuel</a:t>
            </a:r>
          </a:p>
          <a:p>
            <a:r>
              <a:rPr lang="en-US" dirty="0" smtClean="0"/>
              <a:t>Much greater energy release per AMU than fission (~4 times as much)</a:t>
            </a:r>
          </a:p>
          <a:p>
            <a:r>
              <a:rPr lang="en-US" dirty="0" smtClean="0"/>
              <a:t>Much “cleaner” than fission</a:t>
            </a:r>
          </a:p>
          <a:p>
            <a:r>
              <a:rPr lang="en-US" dirty="0" smtClean="0"/>
              <a:t>Zero-emissions</a:t>
            </a:r>
          </a:p>
          <a:p>
            <a:pPr>
              <a:buNone/>
            </a:pPr>
            <a:endParaRPr lang="en-US" dirty="0" smtClean="0"/>
          </a:p>
        </p:txBody>
      </p:sp>
      <p:sp>
        <p:nvSpPr>
          <p:cNvPr id="8" name="Text Placeholder 7"/>
          <p:cNvSpPr>
            <a:spLocks noGrp="1"/>
          </p:cNvSpPr>
          <p:nvPr>
            <p:ph type="body" sz="quarter" idx="3"/>
          </p:nvPr>
        </p:nvSpPr>
        <p:spPr/>
        <p:txBody>
          <a:bodyPr/>
          <a:lstStyle/>
          <a:p>
            <a:r>
              <a:rPr lang="en-US" dirty="0" smtClean="0"/>
              <a:t>Cons</a:t>
            </a:r>
            <a:endParaRPr lang="en-US" dirty="0"/>
          </a:p>
        </p:txBody>
      </p:sp>
      <p:sp>
        <p:nvSpPr>
          <p:cNvPr id="9" name="Content Placeholder 8"/>
          <p:cNvSpPr>
            <a:spLocks noGrp="1"/>
          </p:cNvSpPr>
          <p:nvPr>
            <p:ph sz="quarter" idx="4"/>
          </p:nvPr>
        </p:nvSpPr>
        <p:spPr/>
        <p:txBody>
          <a:bodyPr/>
          <a:lstStyle/>
          <a:p>
            <a:r>
              <a:rPr lang="en-US" dirty="0" smtClean="0"/>
              <a:t>Has not been demonstrated to reach “break even” energy point</a:t>
            </a:r>
          </a:p>
          <a:p>
            <a:endParaRPr lang="en-US" dirty="0"/>
          </a:p>
        </p:txBody>
      </p:sp>
      <p:sp>
        <p:nvSpPr>
          <p:cNvPr id="82945" name="Title 1"/>
          <p:cNvSpPr>
            <a:spLocks noGrp="1"/>
          </p:cNvSpPr>
          <p:nvPr>
            <p:ph type="title" idx="4294967295"/>
          </p:nvPr>
        </p:nvSpPr>
        <p:spPr>
          <a:xfrm>
            <a:off x="0" y="423863"/>
            <a:ext cx="7467600" cy="868362"/>
          </a:xfrm>
          <a:prstGeom prst="rect">
            <a:avLst/>
          </a:prstGeom>
        </p:spPr>
        <p:txBody>
          <a:bodyPr/>
          <a:lstStyle/>
          <a:p>
            <a:r>
              <a:rPr lang="en-US" dirty="0" smtClean="0"/>
              <a:t>Fusion</a:t>
            </a:r>
          </a:p>
        </p:txBody>
      </p:sp>
      <p:sp>
        <p:nvSpPr>
          <p:cNvPr id="5" name="Content Placeholder 2"/>
          <p:cNvSpPr txBox="1">
            <a:spLocks/>
          </p:cNvSpPr>
          <p:nvPr/>
        </p:nvSpPr>
        <p:spPr bwMode="auto">
          <a:xfrm>
            <a:off x="533400" y="4876800"/>
            <a:ext cx="4572000" cy="1676400"/>
          </a:xfrm>
          <a:prstGeom prst="rect">
            <a:avLst/>
          </a:prstGeom>
          <a:noFill/>
          <a:ln w="9525">
            <a:noFill/>
            <a:miter lim="800000"/>
            <a:headEnd/>
            <a:tailEnd/>
          </a:ln>
        </p:spPr>
        <p:txBody>
          <a:bodyPr/>
          <a:lstStyle/>
          <a:p>
            <a:pPr marL="419100" indent="-382588" eaLnBrk="0" hangingPunct="0">
              <a:spcBef>
                <a:spcPct val="20000"/>
              </a:spcBef>
              <a:buClr>
                <a:schemeClr val="accent1"/>
              </a:buClr>
              <a:buSzPct val="80000"/>
              <a:buFont typeface="Wingdings 2" pitchFamily="18" charset="2"/>
              <a:buChar char=""/>
              <a:defRPr/>
            </a:pPr>
            <a:endParaRPr lang="en-US" sz="3000" dirty="0">
              <a:latin typeface="+mn-lt"/>
              <a:cs typeface="+mn-cs"/>
            </a:endParaRPr>
          </a:p>
        </p:txBody>
      </p:sp>
      <p:pic>
        <p:nvPicPr>
          <p:cNvPr id="6" name="Picture 2" descr="http://helian.net/blog/wp-content/uploads/2010/06/FusionReaction.jpg"/>
          <p:cNvPicPr>
            <a:picLocks noChangeAspect="1" noChangeArrowheads="1"/>
          </p:cNvPicPr>
          <p:nvPr/>
        </p:nvPicPr>
        <p:blipFill>
          <a:blip r:embed="rId3" cstate="print"/>
          <a:srcRect/>
          <a:stretch>
            <a:fillRect/>
          </a:stretch>
        </p:blipFill>
        <p:spPr bwMode="auto">
          <a:xfrm>
            <a:off x="4695825" y="3733800"/>
            <a:ext cx="3990975" cy="2819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additive="base">
                                        <p:cTn id="7" dur="1000" fill="hold"/>
                                        <p:tgtEl>
                                          <p:spTgt spid="6656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656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66562">
                                            <p:txEl>
                                              <p:pRg st="1" end="1"/>
                                            </p:txEl>
                                          </p:spTgt>
                                        </p:tgtEl>
                                        <p:attrNameLst>
                                          <p:attrName>style.visibility</p:attrName>
                                        </p:attrNameLst>
                                      </p:cBhvr>
                                      <p:to>
                                        <p:strVal val="visible"/>
                                      </p:to>
                                    </p:set>
                                    <p:anim calcmode="lin" valueType="num">
                                      <p:cBhvr additive="base">
                                        <p:cTn id="12" dur="1000" fill="hold"/>
                                        <p:tgtEl>
                                          <p:spTgt spid="66562">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656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66562">
                                            <p:txEl>
                                              <p:pRg st="2" end="2"/>
                                            </p:txEl>
                                          </p:spTgt>
                                        </p:tgtEl>
                                        <p:attrNameLst>
                                          <p:attrName>style.visibility</p:attrName>
                                        </p:attrNameLst>
                                      </p:cBhvr>
                                      <p:to>
                                        <p:strVal val="visible"/>
                                      </p:to>
                                    </p:set>
                                    <p:anim calcmode="lin" valueType="num">
                                      <p:cBhvr additive="base">
                                        <p:cTn id="17" dur="1000" fill="hold"/>
                                        <p:tgtEl>
                                          <p:spTgt spid="66562">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656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66562">
                                            <p:txEl>
                                              <p:pRg st="3" end="3"/>
                                            </p:txEl>
                                          </p:spTgt>
                                        </p:tgtEl>
                                        <p:attrNameLst>
                                          <p:attrName>style.visibility</p:attrName>
                                        </p:attrNameLst>
                                      </p:cBhvr>
                                      <p:to>
                                        <p:strVal val="visible"/>
                                      </p:to>
                                    </p:set>
                                    <p:anim calcmode="lin" valueType="num">
                                      <p:cBhvr additive="base">
                                        <p:cTn id="22" dur="1000" fill="hold"/>
                                        <p:tgtEl>
                                          <p:spTgt spid="66562">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6562">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09600" y="1716950"/>
            <a:ext cx="4038600" cy="4409213"/>
          </a:xfrm>
        </p:spPr>
        <p:txBody>
          <a:bodyPr>
            <a:normAutofit fontScale="85000" lnSpcReduction="20000"/>
          </a:bodyPr>
          <a:lstStyle/>
          <a:p>
            <a:r>
              <a:rPr lang="en-US" dirty="0" smtClean="0"/>
              <a:t>Variety of uses:</a:t>
            </a:r>
          </a:p>
          <a:p>
            <a:pPr lvl="1">
              <a:lnSpc>
                <a:spcPct val="110000"/>
              </a:lnSpc>
            </a:pPr>
            <a:r>
              <a:rPr lang="en-US" sz="2600" dirty="0" smtClean="0"/>
              <a:t>Energy density</a:t>
            </a:r>
          </a:p>
          <a:p>
            <a:pPr lvl="1">
              <a:lnSpc>
                <a:spcPct val="110000"/>
              </a:lnSpc>
            </a:pPr>
            <a:r>
              <a:rPr lang="en-US" sz="2600" dirty="0" smtClean="0"/>
              <a:t>Environment friendly</a:t>
            </a:r>
          </a:p>
          <a:p>
            <a:pPr lvl="1">
              <a:lnSpc>
                <a:spcPct val="110000"/>
              </a:lnSpc>
            </a:pPr>
            <a:r>
              <a:rPr lang="en-US" sz="2600" dirty="0" smtClean="0"/>
              <a:t>Reliable source of energy</a:t>
            </a:r>
          </a:p>
          <a:p>
            <a:r>
              <a:rPr lang="en-US" dirty="0" smtClean="0"/>
              <a:t>Challenges:</a:t>
            </a:r>
          </a:p>
          <a:p>
            <a:pPr lvl="1">
              <a:lnSpc>
                <a:spcPct val="110000"/>
              </a:lnSpc>
            </a:pPr>
            <a:r>
              <a:rPr lang="en-US" sz="2600" dirty="0" smtClean="0"/>
              <a:t>Public acceptance</a:t>
            </a:r>
          </a:p>
          <a:p>
            <a:pPr lvl="1">
              <a:lnSpc>
                <a:spcPct val="110000"/>
              </a:lnSpc>
            </a:pPr>
            <a:r>
              <a:rPr lang="en-US" sz="2600" dirty="0" smtClean="0"/>
              <a:t>Disposal of wastes</a:t>
            </a:r>
          </a:p>
          <a:p>
            <a:pPr lvl="1">
              <a:lnSpc>
                <a:spcPct val="110000"/>
              </a:lnSpc>
            </a:pPr>
            <a:r>
              <a:rPr lang="en-US" sz="2600" dirty="0" smtClean="0"/>
              <a:t>Non-proliferation</a:t>
            </a:r>
          </a:p>
          <a:p>
            <a:pPr marL="342900" lvl="1" indent="-342900">
              <a:buFont typeface="Arial"/>
              <a:buChar char="•"/>
            </a:pPr>
            <a:r>
              <a:rPr lang="en-US" sz="2800" dirty="0" smtClean="0">
                <a:solidFill>
                  <a:schemeClr val="tx1"/>
                </a:solidFill>
              </a:rPr>
              <a:t>The potential of fusion power is as great as its challenges</a:t>
            </a:r>
          </a:p>
          <a:p>
            <a:endParaRPr lang="en-US" dirty="0" smtClean="0"/>
          </a:p>
          <a:p>
            <a:pPr lvl="1">
              <a:lnSpc>
                <a:spcPct val="110000"/>
              </a:lnSpc>
            </a:pPr>
            <a:endParaRPr lang="en-US" sz="2600" dirty="0" smtClean="0"/>
          </a:p>
          <a:p>
            <a:endParaRPr lang="en-US" dirty="0" smtClean="0"/>
          </a:p>
          <a:p>
            <a:endParaRPr lang="en-US" dirty="0"/>
          </a:p>
        </p:txBody>
      </p:sp>
      <p:sp>
        <p:nvSpPr>
          <p:cNvPr id="84993" name="Title 1"/>
          <p:cNvSpPr>
            <a:spLocks noGrp="1"/>
          </p:cNvSpPr>
          <p:nvPr>
            <p:ph type="title" idx="4294967295"/>
          </p:nvPr>
        </p:nvSpPr>
        <p:spPr>
          <a:xfrm>
            <a:off x="1" y="359229"/>
            <a:ext cx="7380514" cy="1143000"/>
          </a:xfrm>
          <a:prstGeom prst="rect">
            <a:avLst/>
          </a:prstGeom>
        </p:spPr>
        <p:txBody>
          <a:bodyPr/>
          <a:lstStyle/>
          <a:p>
            <a:r>
              <a:rPr lang="en-US" dirty="0" smtClean="0"/>
              <a:t>Nuclear Power Conclusion</a:t>
            </a:r>
          </a:p>
        </p:txBody>
      </p:sp>
      <p:pic>
        <p:nvPicPr>
          <p:cNvPr id="4" name="Picture 2" descr="http://www.radccore.org/wysiwyg/images/fission-small2.jpg"/>
          <p:cNvPicPr>
            <a:picLocks noChangeAspect="1" noChangeArrowheads="1"/>
          </p:cNvPicPr>
          <p:nvPr/>
        </p:nvPicPr>
        <p:blipFill>
          <a:blip r:embed="rId3" cstate="print"/>
          <a:srcRect/>
          <a:stretch>
            <a:fillRect/>
          </a:stretch>
        </p:blipFill>
        <p:spPr bwMode="auto">
          <a:xfrm>
            <a:off x="4876800" y="1752600"/>
            <a:ext cx="4114800" cy="33702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33854982"/>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033090" y="1763990"/>
            <a:ext cx="4489886" cy="4362173"/>
          </a:xfrm>
        </p:spPr>
        <p:txBody>
          <a:bodyPr/>
          <a:lstStyle/>
          <a:p>
            <a:pPr>
              <a:buFont typeface="Wingdings 2" pitchFamily="18" charset="2"/>
              <a:buNone/>
            </a:pPr>
            <a:r>
              <a:rPr lang="en-US" dirty="0" smtClean="0"/>
              <a:t>“</a:t>
            </a:r>
            <a:r>
              <a:rPr lang="en-US" i="1" dirty="0" smtClean="0"/>
              <a:t>Any intelligent fool can make things bigger and more complex... It takes a touch of genius - and a lot of courage to move in the opposite direction</a:t>
            </a:r>
            <a:r>
              <a:rPr lang="en-US" dirty="0" smtClean="0"/>
              <a:t>.” </a:t>
            </a:r>
          </a:p>
        </p:txBody>
      </p:sp>
      <p:sp>
        <p:nvSpPr>
          <p:cNvPr id="21505" name="Title 1"/>
          <p:cNvSpPr>
            <a:spLocks noGrp="1"/>
          </p:cNvSpPr>
          <p:nvPr>
            <p:ph type="title" idx="4294967295"/>
          </p:nvPr>
        </p:nvSpPr>
        <p:spPr>
          <a:xfrm>
            <a:off x="0" y="381000"/>
            <a:ext cx="8229600" cy="1143000"/>
          </a:xfrm>
          <a:prstGeom prst="rect">
            <a:avLst/>
          </a:prstGeom>
        </p:spPr>
        <p:txBody>
          <a:bodyPr/>
          <a:lstStyle/>
          <a:p>
            <a:r>
              <a:rPr lang="en-US" dirty="0" smtClean="0"/>
              <a:t>Albert Einstein</a:t>
            </a:r>
          </a:p>
        </p:txBody>
      </p:sp>
      <p:pic>
        <p:nvPicPr>
          <p:cNvPr id="32771" name="Picture 2"/>
          <p:cNvPicPr>
            <a:picLocks noChangeAspect="1" noChangeArrowheads="1"/>
          </p:cNvPicPr>
          <p:nvPr/>
        </p:nvPicPr>
        <p:blipFill>
          <a:blip r:embed="rId3" cstate="print"/>
          <a:srcRect/>
          <a:stretch>
            <a:fillRect/>
          </a:stretch>
        </p:blipFill>
        <p:spPr bwMode="auto">
          <a:xfrm>
            <a:off x="5678424" y="1798320"/>
            <a:ext cx="2895600" cy="38957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additive="base">
                                        <p:cTn id="7"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277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fade">
                                      <p:cBhvr>
                                        <p:cTn id="12"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304800"/>
            <a:ext cx="8229600" cy="1143000"/>
          </a:xfrm>
        </p:spPr>
        <p:txBody>
          <a:bodyPr/>
          <a:lstStyle/>
          <a:p>
            <a:r>
              <a:rPr lang="en-US" dirty="0" smtClean="0"/>
              <a:t>Nuclear Energy</a:t>
            </a:r>
          </a:p>
        </p:txBody>
      </p:sp>
      <p:sp>
        <p:nvSpPr>
          <p:cNvPr id="33794" name="Content Placeholder 2"/>
          <p:cNvSpPr>
            <a:spLocks noGrp="1"/>
          </p:cNvSpPr>
          <p:nvPr>
            <p:ph idx="1"/>
          </p:nvPr>
        </p:nvSpPr>
        <p:spPr>
          <a:xfrm>
            <a:off x="310896" y="1621536"/>
            <a:ext cx="5059680" cy="4961827"/>
          </a:xfrm>
        </p:spPr>
        <p:txBody>
          <a:bodyPr>
            <a:normAutofit fontScale="92500" lnSpcReduction="10000"/>
          </a:bodyPr>
          <a:lstStyle/>
          <a:p>
            <a:r>
              <a:rPr lang="en-US" dirty="0" smtClean="0"/>
              <a:t>E = mc</a:t>
            </a:r>
            <a:r>
              <a:rPr lang="en-US" baseline="30000" dirty="0" smtClean="0"/>
              <a:t>2</a:t>
            </a:r>
            <a:r>
              <a:rPr lang="en-US" dirty="0" smtClean="0"/>
              <a:t>   </a:t>
            </a:r>
          </a:p>
          <a:p>
            <a:r>
              <a:rPr lang="en-US" sz="2800" dirty="0" smtClean="0"/>
              <a:t>c</a:t>
            </a:r>
            <a:r>
              <a:rPr lang="en-US" sz="2800" baseline="30000" dirty="0" smtClean="0"/>
              <a:t>2</a:t>
            </a:r>
            <a:r>
              <a:rPr lang="en-US" sz="2800" dirty="0" smtClean="0"/>
              <a:t>=89875517873681764 m/s</a:t>
            </a:r>
          </a:p>
          <a:p>
            <a:pPr>
              <a:buFont typeface="Wingdings 2" pitchFamily="18" charset="2"/>
              <a:buNone/>
            </a:pPr>
            <a:r>
              <a:rPr lang="en-US" sz="2800" dirty="0" smtClean="0"/>
              <a:t>    or 6701 million mph</a:t>
            </a:r>
            <a:endParaRPr lang="en-US" dirty="0" smtClean="0"/>
          </a:p>
          <a:p>
            <a:r>
              <a:rPr lang="en-US" dirty="0" smtClean="0"/>
              <a:t>Photoelectric effect</a:t>
            </a:r>
          </a:p>
          <a:p>
            <a:r>
              <a:rPr lang="en-US" dirty="0" smtClean="0"/>
              <a:t>Mass Defect</a:t>
            </a:r>
          </a:p>
          <a:p>
            <a:r>
              <a:rPr lang="en-US" dirty="0" smtClean="0"/>
              <a:t>Social Recognition</a:t>
            </a:r>
          </a:p>
          <a:p>
            <a:r>
              <a:rPr lang="en-US" b="1" u="sng" dirty="0" smtClean="0"/>
              <a:t>Nuclear energy</a:t>
            </a:r>
            <a:r>
              <a:rPr lang="en-US" dirty="0" smtClean="0"/>
              <a:t> is the energy produced when an atom is split or fused. </a:t>
            </a:r>
          </a:p>
          <a:p>
            <a:pPr lvl="1"/>
            <a:r>
              <a:rPr lang="en-US" dirty="0" smtClean="0"/>
              <a:t>Very high energy density</a:t>
            </a:r>
          </a:p>
        </p:txBody>
      </p:sp>
      <p:pic>
        <p:nvPicPr>
          <p:cNvPr id="33795" name="Picture 2" descr="http://www.ideachampions.com/weblogs/ad081167b0887560be0fb9a75101af2c.jpg"/>
          <p:cNvPicPr>
            <a:picLocks noChangeAspect="1" noChangeArrowheads="1"/>
          </p:cNvPicPr>
          <p:nvPr/>
        </p:nvPicPr>
        <p:blipFill>
          <a:blip r:embed="rId3" cstate="print"/>
          <a:srcRect/>
          <a:stretch>
            <a:fillRect/>
          </a:stretch>
        </p:blipFill>
        <p:spPr bwMode="auto">
          <a:xfrm>
            <a:off x="5370576" y="1621536"/>
            <a:ext cx="3429000" cy="4572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1000" fill="hold"/>
                                        <p:tgtEl>
                                          <p:spTgt spid="3379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379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 calcmode="lin" valueType="num">
                                      <p:cBhvr additive="base">
                                        <p:cTn id="12" dur="1000" fill="hold"/>
                                        <p:tgtEl>
                                          <p:spTgt spid="33794">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379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 calcmode="lin" valueType="num">
                                      <p:cBhvr additive="base">
                                        <p:cTn id="17" dur="1000" fill="hold"/>
                                        <p:tgtEl>
                                          <p:spTgt spid="33794">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379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 calcmode="lin" valueType="num">
                                      <p:cBhvr additive="base">
                                        <p:cTn id="22" dur="1000" fill="hold"/>
                                        <p:tgtEl>
                                          <p:spTgt spid="33794">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379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 calcmode="lin" valueType="num">
                                      <p:cBhvr additive="base">
                                        <p:cTn id="27" dur="1000" fill="hold"/>
                                        <p:tgtEl>
                                          <p:spTgt spid="33794">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379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3794">
                                            <p:txEl>
                                              <p:pRg st="5" end="5"/>
                                            </p:txEl>
                                          </p:spTgt>
                                        </p:tgtEl>
                                        <p:attrNameLst>
                                          <p:attrName>style.visibility</p:attrName>
                                        </p:attrNameLst>
                                      </p:cBhvr>
                                      <p:to>
                                        <p:strVal val="visible"/>
                                      </p:to>
                                    </p:set>
                                    <p:anim calcmode="lin" valueType="num">
                                      <p:cBhvr additive="base">
                                        <p:cTn id="32" dur="1000" fill="hold"/>
                                        <p:tgtEl>
                                          <p:spTgt spid="33794">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379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33794">
                                            <p:txEl>
                                              <p:pRg st="6" end="6"/>
                                            </p:txEl>
                                          </p:spTgt>
                                        </p:tgtEl>
                                        <p:attrNameLst>
                                          <p:attrName>style.visibility</p:attrName>
                                        </p:attrNameLst>
                                      </p:cBhvr>
                                      <p:to>
                                        <p:strVal val="visible"/>
                                      </p:to>
                                    </p:set>
                                    <p:anim calcmode="lin" valueType="num">
                                      <p:cBhvr additive="base">
                                        <p:cTn id="37" dur="1000" fill="hold"/>
                                        <p:tgtEl>
                                          <p:spTgt spid="33794">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379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3794">
                                            <p:txEl>
                                              <p:pRg st="7" end="7"/>
                                            </p:txEl>
                                          </p:spTgt>
                                        </p:tgtEl>
                                        <p:attrNameLst>
                                          <p:attrName>style.visibility</p:attrName>
                                        </p:attrNameLst>
                                      </p:cBhvr>
                                      <p:to>
                                        <p:strVal val="visible"/>
                                      </p:to>
                                    </p:set>
                                    <p:anim calcmode="lin" valueType="num">
                                      <p:cBhvr additive="base">
                                        <p:cTn id="41" dur="1000" fill="hold"/>
                                        <p:tgtEl>
                                          <p:spTgt spid="33794">
                                            <p:txEl>
                                              <p:pRg st="7" end="7"/>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3794">
                                            <p:txEl>
                                              <p:pRg st="7" end="7"/>
                                            </p:txEl>
                                          </p:spTgt>
                                        </p:tgtEl>
                                        <p:attrNameLst>
                                          <p:attrName>ppt_y</p:attrName>
                                        </p:attrNameLst>
                                      </p:cBhvr>
                                      <p:tavLst>
                                        <p:tav tm="0">
                                          <p:val>
                                            <p:strVal val="#ppt_y"/>
                                          </p:val>
                                        </p:tav>
                                        <p:tav tm="100000">
                                          <p:val>
                                            <p:strVal val="#ppt_y"/>
                                          </p:val>
                                        </p:tav>
                                      </p:tavLst>
                                    </p:anim>
                                  </p:childTnLst>
                                </p:cTn>
                              </p:par>
                            </p:childTnLst>
                          </p:cTn>
                        </p:par>
                        <p:par>
                          <p:cTn id="43" fill="hold">
                            <p:stCondLst>
                              <p:cond delay="7000"/>
                            </p:stCondLst>
                            <p:childTnLst>
                              <p:par>
                                <p:cTn id="44" presetID="49" presetClass="entr" presetSubtype="0" decel="100000" fill="hold" nodeType="afterEffect">
                                  <p:stCondLst>
                                    <p:cond delay="0"/>
                                  </p:stCondLst>
                                  <p:childTnLst>
                                    <p:set>
                                      <p:cBhvr>
                                        <p:cTn id="45" dur="1" fill="hold">
                                          <p:stCondLst>
                                            <p:cond delay="0"/>
                                          </p:stCondLst>
                                        </p:cTn>
                                        <p:tgtEl>
                                          <p:spTgt spid="33795"/>
                                        </p:tgtEl>
                                        <p:attrNameLst>
                                          <p:attrName>style.visibility</p:attrName>
                                        </p:attrNameLst>
                                      </p:cBhvr>
                                      <p:to>
                                        <p:strVal val="visible"/>
                                      </p:to>
                                    </p:set>
                                    <p:anim calcmode="lin" valueType="num">
                                      <p:cBhvr>
                                        <p:cTn id="46" dur="500" fill="hold"/>
                                        <p:tgtEl>
                                          <p:spTgt spid="33795"/>
                                        </p:tgtEl>
                                        <p:attrNameLst>
                                          <p:attrName>ppt_w</p:attrName>
                                        </p:attrNameLst>
                                      </p:cBhvr>
                                      <p:tavLst>
                                        <p:tav tm="0">
                                          <p:val>
                                            <p:fltVal val="0"/>
                                          </p:val>
                                        </p:tav>
                                        <p:tav tm="100000">
                                          <p:val>
                                            <p:strVal val="#ppt_w"/>
                                          </p:val>
                                        </p:tav>
                                      </p:tavLst>
                                    </p:anim>
                                    <p:anim calcmode="lin" valueType="num">
                                      <p:cBhvr>
                                        <p:cTn id="47" dur="500" fill="hold"/>
                                        <p:tgtEl>
                                          <p:spTgt spid="33795"/>
                                        </p:tgtEl>
                                        <p:attrNameLst>
                                          <p:attrName>ppt_h</p:attrName>
                                        </p:attrNameLst>
                                      </p:cBhvr>
                                      <p:tavLst>
                                        <p:tav tm="0">
                                          <p:val>
                                            <p:fltVal val="0"/>
                                          </p:val>
                                        </p:tav>
                                        <p:tav tm="100000">
                                          <p:val>
                                            <p:strVal val="#ppt_h"/>
                                          </p:val>
                                        </p:tav>
                                      </p:tavLst>
                                    </p:anim>
                                    <p:anim calcmode="lin" valueType="num">
                                      <p:cBhvr>
                                        <p:cTn id="48" dur="500" fill="hold"/>
                                        <p:tgtEl>
                                          <p:spTgt spid="33795"/>
                                        </p:tgtEl>
                                        <p:attrNameLst>
                                          <p:attrName>style.rotation</p:attrName>
                                        </p:attrNameLst>
                                      </p:cBhvr>
                                      <p:tavLst>
                                        <p:tav tm="0">
                                          <p:val>
                                            <p:fltVal val="360"/>
                                          </p:val>
                                        </p:tav>
                                        <p:tav tm="100000">
                                          <p:val>
                                            <p:fltVal val="0"/>
                                          </p:val>
                                        </p:tav>
                                      </p:tavLst>
                                    </p:anim>
                                    <p:animEffect transition="in" filter="fade">
                                      <p:cBhvr>
                                        <p:cTn id="49"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393192"/>
            <a:ext cx="8229600" cy="1143000"/>
          </a:xfrm>
        </p:spPr>
        <p:txBody>
          <a:bodyPr/>
          <a:lstStyle/>
          <a:p>
            <a:r>
              <a:rPr lang="en-US" dirty="0" err="1" smtClean="0"/>
              <a:t>Enrico</a:t>
            </a:r>
            <a:r>
              <a:rPr lang="en-US" dirty="0" smtClean="0"/>
              <a:t> Fermi</a:t>
            </a:r>
          </a:p>
        </p:txBody>
      </p:sp>
      <p:sp>
        <p:nvSpPr>
          <p:cNvPr id="36866" name="Content Placeholder 3"/>
          <p:cNvSpPr>
            <a:spLocks noGrp="1"/>
          </p:cNvSpPr>
          <p:nvPr>
            <p:ph idx="1"/>
          </p:nvPr>
        </p:nvSpPr>
        <p:spPr>
          <a:xfrm>
            <a:off x="301752" y="1886712"/>
            <a:ext cx="4995672" cy="4031873"/>
          </a:xfrm>
        </p:spPr>
        <p:txBody>
          <a:bodyPr wrap="square">
            <a:spAutoFit/>
          </a:bodyPr>
          <a:lstStyle/>
          <a:p>
            <a:pPr>
              <a:buFont typeface="Wingdings 2" pitchFamily="18" charset="2"/>
              <a:buNone/>
            </a:pPr>
            <a:r>
              <a:rPr lang="en-US" i="1" dirty="0" smtClean="0"/>
              <a:t>“There are two possible outcomes: if the result confirms the hypothesis, then you've made a measurement. If the result is contrary to the hypothesis, then you've made a discovery.”</a:t>
            </a:r>
          </a:p>
        </p:txBody>
      </p:sp>
      <p:pic>
        <p:nvPicPr>
          <p:cNvPr id="36867" name="Picture 2" descr="http://www.atomicarchive.com/Images/bio/B52.jpg"/>
          <p:cNvPicPr>
            <a:picLocks noChangeAspect="1" noChangeArrowheads="1"/>
          </p:cNvPicPr>
          <p:nvPr/>
        </p:nvPicPr>
        <p:blipFill>
          <a:blip r:embed="rId3" cstate="print"/>
          <a:srcRect/>
          <a:stretch>
            <a:fillRect/>
          </a:stretch>
        </p:blipFill>
        <p:spPr bwMode="auto">
          <a:xfrm>
            <a:off x="5297424" y="1886712"/>
            <a:ext cx="3143250" cy="3905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6866">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fade">
                                      <p:cBhvr>
                                        <p:cTn id="12"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half" idx="1"/>
          </p:nvPr>
        </p:nvSpPr>
        <p:spPr/>
        <p:txBody>
          <a:bodyPr>
            <a:normAutofit fontScale="85000" lnSpcReduction="20000"/>
          </a:bodyPr>
          <a:lstStyle/>
          <a:p>
            <a:r>
              <a:rPr lang="en-US" dirty="0" smtClean="0"/>
              <a:t>Fission</a:t>
            </a:r>
          </a:p>
          <a:p>
            <a:endParaRPr lang="en-US" dirty="0" smtClean="0"/>
          </a:p>
          <a:p>
            <a:r>
              <a:rPr lang="en-US" dirty="0" smtClean="0"/>
              <a:t>Firing a neutron at a nucleus </a:t>
            </a:r>
          </a:p>
          <a:p>
            <a:pPr>
              <a:buFont typeface="Wingdings 2" pitchFamily="18" charset="2"/>
              <a:buNone/>
            </a:pPr>
            <a:r>
              <a:rPr lang="en-US" dirty="0" smtClean="0"/>
              <a:t>    has 2 outcomes.</a:t>
            </a:r>
          </a:p>
          <a:p>
            <a:pPr>
              <a:buFont typeface="Wingdings 2" pitchFamily="18" charset="2"/>
              <a:buNone/>
            </a:pPr>
            <a:r>
              <a:rPr lang="en-US" dirty="0" smtClean="0"/>
              <a:t> </a:t>
            </a:r>
          </a:p>
          <a:p>
            <a:pPr lvl="1" indent="-382588">
              <a:buFont typeface="Wingdings 2" pitchFamily="18" charset="2"/>
              <a:buNone/>
            </a:pPr>
            <a:r>
              <a:rPr lang="en-US" dirty="0" smtClean="0"/>
              <a:t>1. Creates a new isotope of the same element.</a:t>
            </a:r>
          </a:p>
          <a:p>
            <a:pPr lvl="1" indent="-382588">
              <a:buFont typeface="Wingdings 2" pitchFamily="18" charset="2"/>
              <a:buNone/>
            </a:pPr>
            <a:r>
              <a:rPr lang="en-US" dirty="0" smtClean="0"/>
              <a:t>2. The neutron breaks down into a beta particle (electron) and a proton, causing the atom to become the next higher element.  </a:t>
            </a:r>
          </a:p>
        </p:txBody>
      </p:sp>
      <p:sp>
        <p:nvSpPr>
          <p:cNvPr id="6" name="Content Placeholder 5"/>
          <p:cNvSpPr>
            <a:spLocks noGrp="1"/>
          </p:cNvSpPr>
          <p:nvPr>
            <p:ph sz="half" idx="2"/>
          </p:nvPr>
        </p:nvSpPr>
        <p:spPr/>
        <p:txBody>
          <a:bodyPr/>
          <a:lstStyle/>
          <a:p>
            <a:endParaRPr lang="en-US"/>
          </a:p>
        </p:txBody>
      </p:sp>
      <p:sp>
        <p:nvSpPr>
          <p:cNvPr id="27649" name="Title 1"/>
          <p:cNvSpPr>
            <a:spLocks noGrp="1"/>
          </p:cNvSpPr>
          <p:nvPr>
            <p:ph type="title" idx="4294967295"/>
          </p:nvPr>
        </p:nvSpPr>
        <p:spPr>
          <a:xfrm>
            <a:off x="0" y="274638"/>
            <a:ext cx="8229600" cy="1252537"/>
          </a:xfrm>
          <a:prstGeom prst="rect">
            <a:avLst/>
          </a:prstGeom>
        </p:spPr>
        <p:txBody>
          <a:bodyPr/>
          <a:lstStyle/>
          <a:p>
            <a:r>
              <a:rPr lang="en-US" sz="3600" dirty="0" smtClean="0"/>
              <a:t>The Power of the </a:t>
            </a:r>
            <a:br>
              <a:rPr lang="en-US" sz="3600" dirty="0" smtClean="0"/>
            </a:br>
            <a:r>
              <a:rPr lang="en-US" sz="3600" dirty="0" smtClean="0"/>
              <a:t>Neutron</a:t>
            </a:r>
          </a:p>
        </p:txBody>
      </p:sp>
      <p:pic>
        <p:nvPicPr>
          <p:cNvPr id="37892" name="Picture 2" descr="http://www-news.uchicago.edu/fermi/enrico4.jpg"/>
          <p:cNvPicPr>
            <a:picLocks noChangeAspect="1" noChangeArrowheads="1"/>
          </p:cNvPicPr>
          <p:nvPr/>
        </p:nvPicPr>
        <p:blipFill>
          <a:blip r:embed="rId3" cstate="print"/>
          <a:srcRect t="7860" b="6448"/>
          <a:stretch>
            <a:fillRect/>
          </a:stretch>
        </p:blipFill>
        <p:spPr bwMode="auto">
          <a:xfrm>
            <a:off x="4648200" y="1716950"/>
            <a:ext cx="4038600" cy="4409213"/>
          </a:xfrm>
          <a:prstGeom prst="rect">
            <a:avLst/>
          </a:prstGeom>
          <a:noFill/>
          <a:ln w="9525">
            <a:noFill/>
            <a:miter lim="800000"/>
            <a:headEnd/>
            <a:tailEnd/>
          </a:ln>
        </p:spPr>
      </p:pic>
      <p:sp>
        <p:nvSpPr>
          <p:cNvPr id="37891" name="TextBox 3"/>
          <p:cNvSpPr txBox="1">
            <a:spLocks noChangeArrowheads="1"/>
          </p:cNvSpPr>
          <p:nvPr/>
        </p:nvSpPr>
        <p:spPr bwMode="auto">
          <a:xfrm>
            <a:off x="4783454" y="5812018"/>
            <a:ext cx="3757041" cy="261610"/>
          </a:xfrm>
          <a:prstGeom prst="rect">
            <a:avLst/>
          </a:prstGeom>
          <a:noFill/>
          <a:ln w="9525">
            <a:noFill/>
            <a:miter lim="800000"/>
            <a:headEnd/>
            <a:tailEnd/>
          </a:ln>
        </p:spPr>
        <p:txBody>
          <a:bodyPr wrap="square">
            <a:spAutoFit/>
          </a:bodyPr>
          <a:lstStyle/>
          <a:p>
            <a:r>
              <a:rPr lang="en-US" sz="1100" dirty="0">
                <a:solidFill>
                  <a:schemeClr val="bg1"/>
                </a:solidFill>
              </a:rPr>
              <a:t>http://www-news.uchicago.edu/fermi/enrico4.jpg</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additive="base">
                                        <p:cTn id="7" dur="1000" fill="hold"/>
                                        <p:tgtEl>
                                          <p:spTgt spid="3789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789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grpId="0" nodeType="afterEffect">
                                  <p:stCondLst>
                                    <p:cond delay="0"/>
                                  </p:stCondLst>
                                  <p:childTnLst>
                                    <p:set>
                                      <p:cBhvr>
                                        <p:cTn id="11" dur="1" fill="hold">
                                          <p:stCondLst>
                                            <p:cond delay="0"/>
                                          </p:stCondLst>
                                        </p:cTn>
                                        <p:tgtEl>
                                          <p:spTgt spid="37890">
                                            <p:txEl>
                                              <p:pRg st="2" end="2"/>
                                            </p:txEl>
                                          </p:spTgt>
                                        </p:tgtEl>
                                        <p:attrNameLst>
                                          <p:attrName>style.visibility</p:attrName>
                                        </p:attrNameLst>
                                      </p:cBhvr>
                                      <p:to>
                                        <p:strVal val="visible"/>
                                      </p:to>
                                    </p:set>
                                    <p:anim calcmode="lin" valueType="num">
                                      <p:cBhvr additive="base">
                                        <p:cTn id="12" dur="1000" fill="hold"/>
                                        <p:tgtEl>
                                          <p:spTgt spid="37890">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789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fill="hold" grpId="0" nodeType="afterEffect">
                                  <p:stCondLst>
                                    <p:cond delay="0"/>
                                  </p:stCondLst>
                                  <p:childTnLst>
                                    <p:set>
                                      <p:cBhvr>
                                        <p:cTn id="16" dur="1" fill="hold">
                                          <p:stCondLst>
                                            <p:cond delay="0"/>
                                          </p:stCondLst>
                                        </p:cTn>
                                        <p:tgtEl>
                                          <p:spTgt spid="37890">
                                            <p:txEl>
                                              <p:pRg st="3" end="3"/>
                                            </p:txEl>
                                          </p:spTgt>
                                        </p:tgtEl>
                                        <p:attrNameLst>
                                          <p:attrName>style.visibility</p:attrName>
                                        </p:attrNameLst>
                                      </p:cBhvr>
                                      <p:to>
                                        <p:strVal val="visible"/>
                                      </p:to>
                                    </p:set>
                                    <p:anim calcmode="lin" valueType="num">
                                      <p:cBhvr additive="base">
                                        <p:cTn id="17" dur="1000" fill="hold"/>
                                        <p:tgtEl>
                                          <p:spTgt spid="37890">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7890">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2" fill="hold" grpId="0" nodeType="afterEffect">
                                  <p:stCondLst>
                                    <p:cond delay="0"/>
                                  </p:stCondLst>
                                  <p:childTnLst>
                                    <p:set>
                                      <p:cBhvr>
                                        <p:cTn id="21" dur="1" fill="hold">
                                          <p:stCondLst>
                                            <p:cond delay="0"/>
                                          </p:stCondLst>
                                        </p:cTn>
                                        <p:tgtEl>
                                          <p:spTgt spid="37890">
                                            <p:txEl>
                                              <p:pRg st="4" end="4"/>
                                            </p:txEl>
                                          </p:spTgt>
                                        </p:tgtEl>
                                        <p:attrNameLst>
                                          <p:attrName>style.visibility</p:attrName>
                                        </p:attrNameLst>
                                      </p:cBhvr>
                                      <p:to>
                                        <p:strVal val="visible"/>
                                      </p:to>
                                    </p:set>
                                    <p:anim calcmode="lin" valueType="num">
                                      <p:cBhvr additive="base">
                                        <p:cTn id="22" dur="1000" fill="hold"/>
                                        <p:tgtEl>
                                          <p:spTgt spid="37890">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7890">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12" fill="hold" grpId="0" nodeType="afterEffect">
                                  <p:stCondLst>
                                    <p:cond delay="0"/>
                                  </p:stCondLst>
                                  <p:childTnLst>
                                    <p:set>
                                      <p:cBhvr>
                                        <p:cTn id="26" dur="1" fill="hold">
                                          <p:stCondLst>
                                            <p:cond delay="0"/>
                                          </p:stCondLst>
                                        </p:cTn>
                                        <p:tgtEl>
                                          <p:spTgt spid="37890">
                                            <p:txEl>
                                              <p:pRg st="5" end="5"/>
                                            </p:txEl>
                                          </p:spTgt>
                                        </p:tgtEl>
                                        <p:attrNameLst>
                                          <p:attrName>style.visibility</p:attrName>
                                        </p:attrNameLst>
                                      </p:cBhvr>
                                      <p:to>
                                        <p:strVal val="visible"/>
                                      </p:to>
                                    </p:set>
                                    <p:anim calcmode="lin" valueType="num">
                                      <p:cBhvr additive="base">
                                        <p:cTn id="27" dur="1000" fill="hold"/>
                                        <p:tgtEl>
                                          <p:spTgt spid="37890">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7890">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12" fill="hold" grpId="0" nodeType="afterEffect">
                                  <p:stCondLst>
                                    <p:cond delay="0"/>
                                  </p:stCondLst>
                                  <p:childTnLst>
                                    <p:set>
                                      <p:cBhvr>
                                        <p:cTn id="31" dur="1" fill="hold">
                                          <p:stCondLst>
                                            <p:cond delay="0"/>
                                          </p:stCondLst>
                                        </p:cTn>
                                        <p:tgtEl>
                                          <p:spTgt spid="37890">
                                            <p:txEl>
                                              <p:pRg st="6" end="6"/>
                                            </p:txEl>
                                          </p:spTgt>
                                        </p:tgtEl>
                                        <p:attrNameLst>
                                          <p:attrName>style.visibility</p:attrName>
                                        </p:attrNameLst>
                                      </p:cBhvr>
                                      <p:to>
                                        <p:strVal val="visible"/>
                                      </p:to>
                                    </p:set>
                                    <p:anim calcmode="lin" valueType="num">
                                      <p:cBhvr additive="base">
                                        <p:cTn id="32" dur="1000" fill="hold"/>
                                        <p:tgtEl>
                                          <p:spTgt spid="37890">
                                            <p:txEl>
                                              <p:pRg st="6" end="6"/>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7890">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49" presetClass="entr" presetSubtype="0" decel="100000" fill="hold" nodeType="afterEffect">
                                  <p:stCondLst>
                                    <p:cond delay="0"/>
                                  </p:stCondLst>
                                  <p:childTnLst>
                                    <p:set>
                                      <p:cBhvr>
                                        <p:cTn id="36" dur="1" fill="hold">
                                          <p:stCondLst>
                                            <p:cond delay="0"/>
                                          </p:stCondLst>
                                        </p:cTn>
                                        <p:tgtEl>
                                          <p:spTgt spid="37892"/>
                                        </p:tgtEl>
                                        <p:attrNameLst>
                                          <p:attrName>style.visibility</p:attrName>
                                        </p:attrNameLst>
                                      </p:cBhvr>
                                      <p:to>
                                        <p:strVal val="visible"/>
                                      </p:to>
                                    </p:set>
                                    <p:anim calcmode="lin" valueType="num">
                                      <p:cBhvr>
                                        <p:cTn id="37" dur="500" fill="hold"/>
                                        <p:tgtEl>
                                          <p:spTgt spid="37892"/>
                                        </p:tgtEl>
                                        <p:attrNameLst>
                                          <p:attrName>ppt_w</p:attrName>
                                        </p:attrNameLst>
                                      </p:cBhvr>
                                      <p:tavLst>
                                        <p:tav tm="0">
                                          <p:val>
                                            <p:fltVal val="0"/>
                                          </p:val>
                                        </p:tav>
                                        <p:tav tm="100000">
                                          <p:val>
                                            <p:strVal val="#ppt_w"/>
                                          </p:val>
                                        </p:tav>
                                      </p:tavLst>
                                    </p:anim>
                                    <p:anim calcmode="lin" valueType="num">
                                      <p:cBhvr>
                                        <p:cTn id="38" dur="500" fill="hold"/>
                                        <p:tgtEl>
                                          <p:spTgt spid="37892"/>
                                        </p:tgtEl>
                                        <p:attrNameLst>
                                          <p:attrName>ppt_h</p:attrName>
                                        </p:attrNameLst>
                                      </p:cBhvr>
                                      <p:tavLst>
                                        <p:tav tm="0">
                                          <p:val>
                                            <p:fltVal val="0"/>
                                          </p:val>
                                        </p:tav>
                                        <p:tav tm="100000">
                                          <p:val>
                                            <p:strVal val="#ppt_h"/>
                                          </p:val>
                                        </p:tav>
                                      </p:tavLst>
                                    </p:anim>
                                    <p:anim calcmode="lin" valueType="num">
                                      <p:cBhvr>
                                        <p:cTn id="39" dur="500" fill="hold"/>
                                        <p:tgtEl>
                                          <p:spTgt spid="37892"/>
                                        </p:tgtEl>
                                        <p:attrNameLst>
                                          <p:attrName>style.rotation</p:attrName>
                                        </p:attrNameLst>
                                      </p:cBhvr>
                                      <p:tavLst>
                                        <p:tav tm="0">
                                          <p:val>
                                            <p:fltVal val="360"/>
                                          </p:val>
                                        </p:tav>
                                        <p:tav tm="100000">
                                          <p:val>
                                            <p:fltVal val="0"/>
                                          </p:val>
                                        </p:tav>
                                      </p:tavLst>
                                    </p:anim>
                                    <p:animEffect transition="in" filter="fade">
                                      <p:cBhvr>
                                        <p:cTn id="40" dur="500"/>
                                        <p:tgtEl>
                                          <p:spTgt spid="378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891"/>
                                        </p:tgtEl>
                                        <p:attrNameLst>
                                          <p:attrName>style.visibility</p:attrName>
                                        </p:attrNameLst>
                                      </p:cBhvr>
                                      <p:to>
                                        <p:strVal val="visible"/>
                                      </p:to>
                                    </p:set>
                                    <p:animEffect transition="in" filter="fade">
                                      <p:cBhvr>
                                        <p:cTn id="43"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fontScale="92500"/>
          </a:bodyPr>
          <a:lstStyle/>
          <a:p>
            <a:r>
              <a:rPr lang="en-US" dirty="0" smtClean="0"/>
              <a:t>What happened when a uranium-235 nucleus was struck by a neutron?</a:t>
            </a:r>
          </a:p>
          <a:p>
            <a:pPr marL="742950" lvl="2" indent="-342900"/>
            <a:r>
              <a:rPr lang="en-US" dirty="0" smtClean="0"/>
              <a:t>Instead of finding element number 93, an atom with mass of barium, element number 56 was found. </a:t>
            </a:r>
          </a:p>
          <a:p>
            <a:pPr marL="742950" lvl="2" indent="-342900"/>
            <a:r>
              <a:rPr lang="en-US" dirty="0" smtClean="0"/>
              <a:t>Otto Hahn, </a:t>
            </a:r>
            <a:r>
              <a:rPr lang="en-US" dirty="0" err="1" smtClean="0"/>
              <a:t>Lise</a:t>
            </a:r>
            <a:r>
              <a:rPr lang="en-US" dirty="0" smtClean="0"/>
              <a:t> Meitner, Fritz </a:t>
            </a:r>
            <a:r>
              <a:rPr lang="en-US" dirty="0" err="1" smtClean="0"/>
              <a:t>Strassmann</a:t>
            </a:r>
            <a:r>
              <a:rPr lang="en-US" dirty="0" smtClean="0"/>
              <a:t> and Otto Frisch concluded that the atom actually split and the process was called “fission”.</a:t>
            </a:r>
          </a:p>
          <a:p>
            <a:pPr marL="342900" lvl="1" indent="-342900">
              <a:buFont typeface="Arial"/>
              <a:buChar char="•"/>
            </a:pPr>
            <a:endParaRPr lang="en-US" sz="2800" dirty="0" smtClean="0"/>
          </a:p>
          <a:p>
            <a:endParaRPr lang="en-US" dirty="0" smtClean="0"/>
          </a:p>
          <a:p>
            <a:endParaRPr lang="en-US" dirty="0"/>
          </a:p>
        </p:txBody>
      </p:sp>
      <p:sp>
        <p:nvSpPr>
          <p:cNvPr id="9" name="Content Placeholder 8"/>
          <p:cNvSpPr>
            <a:spLocks noGrp="1"/>
          </p:cNvSpPr>
          <p:nvPr>
            <p:ph sz="half" idx="2"/>
          </p:nvPr>
        </p:nvSpPr>
        <p:spPr/>
        <p:txBody>
          <a:bodyPr/>
          <a:lstStyle/>
          <a:p>
            <a:endParaRPr lang="en-US"/>
          </a:p>
        </p:txBody>
      </p:sp>
      <p:sp>
        <p:nvSpPr>
          <p:cNvPr id="29697" name="Title 1"/>
          <p:cNvSpPr>
            <a:spLocks noGrp="1"/>
          </p:cNvSpPr>
          <p:nvPr>
            <p:ph type="title" idx="4294967295"/>
          </p:nvPr>
        </p:nvSpPr>
        <p:spPr>
          <a:xfrm>
            <a:off x="0" y="255588"/>
            <a:ext cx="8229600" cy="1252537"/>
          </a:xfrm>
          <a:prstGeom prst="rect">
            <a:avLst/>
          </a:prstGeom>
        </p:spPr>
        <p:txBody>
          <a:bodyPr/>
          <a:lstStyle/>
          <a:p>
            <a:r>
              <a:rPr lang="en-US" sz="3600" dirty="0" smtClean="0"/>
              <a:t>Uranium-235: </a:t>
            </a:r>
            <a:br>
              <a:rPr lang="en-US" sz="3600" dirty="0" smtClean="0"/>
            </a:br>
            <a:r>
              <a:rPr lang="en-US" sz="3600" dirty="0" smtClean="0"/>
              <a:t>The Special Case</a:t>
            </a:r>
          </a:p>
        </p:txBody>
      </p:sp>
      <p:pic>
        <p:nvPicPr>
          <p:cNvPr id="4" name="Picture 3" descr="u235.jpg"/>
          <p:cNvPicPr>
            <a:picLocks noChangeAspect="1"/>
          </p:cNvPicPr>
          <p:nvPr/>
        </p:nvPicPr>
        <p:blipFill>
          <a:blip r:embed="rId3" cstate="print"/>
          <a:srcRect t="9264"/>
          <a:stretch>
            <a:fillRect/>
          </a:stretch>
        </p:blipFill>
        <p:spPr bwMode="auto">
          <a:xfrm>
            <a:off x="4648200" y="1716950"/>
            <a:ext cx="4038600" cy="4588564"/>
          </a:xfrm>
          <a:prstGeom prst="rect">
            <a:avLst/>
          </a:prstGeom>
          <a:noFill/>
          <a:ln w="9525">
            <a:noFill/>
            <a:miter lim="800000"/>
            <a:headEnd/>
            <a:tailEnd/>
          </a:ln>
        </p:spPr>
      </p:pic>
      <p:sp>
        <p:nvSpPr>
          <p:cNvPr id="6" name="Content Placeholder 2"/>
          <p:cNvSpPr txBox="1">
            <a:spLocks/>
          </p:cNvSpPr>
          <p:nvPr/>
        </p:nvSpPr>
        <p:spPr>
          <a:xfrm>
            <a:off x="3410712" y="1763990"/>
            <a:ext cx="3615110" cy="4362173"/>
          </a:xfrm>
          <a:prstGeom prst="rect">
            <a:avLst/>
          </a:prstGeom>
        </p:spPr>
        <p:txBody>
          <a:bodyPr vert="horz" lIns="91440" tIns="45720" rIns="91440" bIns="45720" rtlCol="0">
            <a:normAutofit/>
          </a:bodyPr>
          <a:lstStyle/>
          <a:p>
            <a:pPr marL="342900" indent="-342900">
              <a:spcBef>
                <a:spcPct val="20000"/>
              </a:spcBef>
            </a:pPr>
            <a:endParaRPr lang="en-US" sz="2800" dirty="0" smtClean="0"/>
          </a:p>
          <a:p>
            <a:pPr marL="800100" lvl="1" indent="-342900">
              <a:spcBef>
                <a:spcPct val="20000"/>
              </a:spcBef>
            </a:pPr>
            <a:endParaRPr lang="en-US" sz="2800" dirty="0" smtClean="0"/>
          </a:p>
          <a:p>
            <a:pPr marL="342900" indent="-342900">
              <a:spcBef>
                <a:spcPct val="20000"/>
              </a:spcBef>
              <a:buFont typeface="Arial"/>
              <a:buChar char="•"/>
            </a:pPr>
            <a:endParaRPr lang="en-US" sz="28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sz="half" idx="1"/>
          </p:nvPr>
        </p:nvSpPr>
        <p:spPr>
          <a:xfrm>
            <a:off x="457200" y="1716950"/>
            <a:ext cx="8174736" cy="2260689"/>
          </a:xfrm>
        </p:spPr>
        <p:txBody>
          <a:bodyPr>
            <a:normAutofit fontScale="77500" lnSpcReduction="20000"/>
          </a:bodyPr>
          <a:lstStyle/>
          <a:p>
            <a:r>
              <a:rPr lang="en-US" dirty="0" smtClean="0"/>
              <a:t>Fission produces two daughter atoms (called fission fragments), neutrons, and lots of </a:t>
            </a:r>
            <a:r>
              <a:rPr lang="en-US" b="1" dirty="0" smtClean="0">
                <a:solidFill>
                  <a:srgbClr val="FF0000"/>
                </a:solidFill>
              </a:rPr>
              <a:t>ENERGY</a:t>
            </a:r>
          </a:p>
          <a:p>
            <a:r>
              <a:rPr lang="en-US" dirty="0" smtClean="0"/>
              <a:t>Since neutrons are products of fission, they can be used to “fission” other atoms, creating a chain of continuous fissions. </a:t>
            </a:r>
          </a:p>
          <a:p>
            <a:r>
              <a:rPr lang="en-US" dirty="0" smtClean="0"/>
              <a:t>Moderators: slower neutrons are more likely to cause fission than faster neutrons</a:t>
            </a:r>
          </a:p>
          <a:p>
            <a:pPr>
              <a:buFont typeface="Wingdings 2" pitchFamily="18" charset="2"/>
              <a:buNone/>
            </a:pPr>
            <a:endParaRPr lang="en-US" dirty="0" smtClean="0"/>
          </a:p>
        </p:txBody>
      </p:sp>
      <p:sp>
        <p:nvSpPr>
          <p:cNvPr id="31745" name="Title 1"/>
          <p:cNvSpPr>
            <a:spLocks noGrp="1"/>
          </p:cNvSpPr>
          <p:nvPr>
            <p:ph type="title" idx="4294967295"/>
          </p:nvPr>
        </p:nvSpPr>
        <p:spPr>
          <a:xfrm>
            <a:off x="0" y="374650"/>
            <a:ext cx="8229600" cy="1143000"/>
          </a:xfrm>
          <a:prstGeom prst="rect">
            <a:avLst/>
          </a:prstGeom>
        </p:spPr>
        <p:txBody>
          <a:bodyPr/>
          <a:lstStyle/>
          <a:p>
            <a:r>
              <a:rPr lang="en-US" dirty="0" smtClean="0"/>
              <a:t>Chain Reaction</a:t>
            </a:r>
          </a:p>
        </p:txBody>
      </p:sp>
      <p:pic>
        <p:nvPicPr>
          <p:cNvPr id="6" name="Picture 2" descr="http://www.zunal.com/myaccount/uploads/chain_reaction.jpg"/>
          <p:cNvPicPr>
            <a:picLocks noChangeAspect="1" noChangeArrowheads="1"/>
          </p:cNvPicPr>
          <p:nvPr/>
        </p:nvPicPr>
        <p:blipFill>
          <a:blip r:embed="rId3" cstate="print"/>
          <a:srcRect/>
          <a:stretch>
            <a:fillRect/>
          </a:stretch>
        </p:blipFill>
        <p:spPr bwMode="auto">
          <a:xfrm>
            <a:off x="1988820" y="3792638"/>
            <a:ext cx="4762500" cy="272415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500" fill="hold"/>
                                        <p:tgtEl>
                                          <p:spTgt spid="399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 calcmode="lin" valueType="num">
                                      <p:cBhvr additive="base">
                                        <p:cTn id="12" dur="500" fill="hold"/>
                                        <p:tgtEl>
                                          <p:spTgt spid="3993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938">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 calcmode="lin" valueType="num">
                                      <p:cBhvr additive="base">
                                        <p:cTn id="17" dur="500" fill="hold"/>
                                        <p:tgtEl>
                                          <p:spTgt spid="3993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938">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theme/theme1.xml><?xml version="1.0" encoding="utf-8"?>
<a:theme xmlns:a="http://schemas.openxmlformats.org/drawingml/2006/main" name="ANS-PP-template">
  <a:themeElements>
    <a:clrScheme name="Custom 1">
      <a:dk1>
        <a:sysClr val="windowText" lastClr="000000"/>
      </a:dk1>
      <a:lt1>
        <a:sysClr val="window" lastClr="FFFFFF"/>
      </a:lt1>
      <a:dk2>
        <a:srgbClr val="10233F"/>
      </a:dk2>
      <a:lt2>
        <a:srgbClr val="B3B3B3"/>
      </a:lt2>
      <a:accent1>
        <a:srgbClr val="4F81BD"/>
      </a:accent1>
      <a:accent2>
        <a:srgbClr val="C0504D"/>
      </a:accent2>
      <a:accent3>
        <a:srgbClr val="7D9646"/>
      </a:accent3>
      <a:accent4>
        <a:srgbClr val="8064A2"/>
      </a:accent4>
      <a:accent5>
        <a:srgbClr val="4BACC6"/>
      </a:accent5>
      <a:accent6>
        <a:srgbClr val="E1AC3F"/>
      </a:accent6>
      <a:hlink>
        <a:srgbClr val="3271C9"/>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pace-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ANS-PP-template</Template>
  <TotalTime>118</TotalTime>
  <Words>1851</Words>
  <Application>Microsoft Office PowerPoint</Application>
  <PresentationFormat>On-screen Show (4:3)</PresentationFormat>
  <Paragraphs>288</Paragraphs>
  <Slides>39</Slides>
  <Notes>30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ANS-PP-template</vt:lpstr>
      <vt:lpstr>Space-Divider slide</vt:lpstr>
      <vt:lpstr>Nuclear Science Merit Badge:</vt:lpstr>
      <vt:lpstr>Introduction!</vt:lpstr>
      <vt:lpstr>Learning Objectives</vt:lpstr>
      <vt:lpstr>Albert Einstein</vt:lpstr>
      <vt:lpstr>Nuclear Energy</vt:lpstr>
      <vt:lpstr>Enrico Fermi</vt:lpstr>
      <vt:lpstr>The Power of the  Neutron</vt:lpstr>
      <vt:lpstr>Uranium-235:  The Special Case</vt:lpstr>
      <vt:lpstr>Chain Reaction</vt:lpstr>
      <vt:lpstr>Chain Reaction</vt:lpstr>
      <vt:lpstr>Demo Chain Reaction</vt:lpstr>
      <vt:lpstr>A chain reaction in detail</vt:lpstr>
      <vt:lpstr>The First Nuclear Reactor</vt:lpstr>
      <vt:lpstr>The First Nuclear Reactor</vt:lpstr>
      <vt:lpstr>Make a Drawing of the Nuclear  Fission Process (5 minutes)</vt:lpstr>
      <vt:lpstr>Drawing of the Nuclear  Fission Process </vt:lpstr>
      <vt:lpstr>Show How To Start and Stop  a Chain Reaction (5 minutes)</vt:lpstr>
      <vt:lpstr>3.</vt:lpstr>
      <vt:lpstr>Typical Reactor   Design</vt:lpstr>
      <vt:lpstr>Recap of Important  Reactor Terms</vt:lpstr>
      <vt:lpstr>Nuclear Energy</vt:lpstr>
      <vt:lpstr>Nuclear Energy –  Quick facts</vt:lpstr>
      <vt:lpstr>Modern Nuclear  Reactors</vt:lpstr>
      <vt:lpstr>PWR (Pressurized Water Reactor)</vt:lpstr>
      <vt:lpstr>BWR (Boiling Water Reactor)</vt:lpstr>
      <vt:lpstr>CANDU (CANadian  Deuterium Uranium reactor)</vt:lpstr>
      <vt:lpstr>RBMK (Реактор Большой  Мощности Канальный)</vt:lpstr>
      <vt:lpstr>Radiation Risks from  Nuclear Power </vt:lpstr>
      <vt:lpstr>Radiation Hazards to  the Environment</vt:lpstr>
      <vt:lpstr>Spent Fuel Containment</vt:lpstr>
      <vt:lpstr>So, what happens if we…</vt:lpstr>
      <vt:lpstr>Reactor Safety</vt:lpstr>
      <vt:lpstr>Other Purposes  of Reactors</vt:lpstr>
      <vt:lpstr>Nuclear Power in the USA</vt:lpstr>
      <vt:lpstr>Nuclear Fusion</vt:lpstr>
      <vt:lpstr>Model Fusion and Fission</vt:lpstr>
      <vt:lpstr>Fusion</vt:lpstr>
      <vt:lpstr>Nuclear Power Conclusion</vt:lpstr>
      <vt:lpstr>Slide 39</vt:lpstr>
    </vt:vector>
  </TitlesOfParts>
  <Company>ANS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tcoyle</dc:creator>
  <cp:lastModifiedBy>tcoyle</cp:lastModifiedBy>
  <cp:revision>15</cp:revision>
  <cp:lastPrinted>2013-05-28T14:59:39Z</cp:lastPrinted>
  <dcterms:created xsi:type="dcterms:W3CDTF">2013-08-14T15:23:44Z</dcterms:created>
  <dcterms:modified xsi:type="dcterms:W3CDTF">2013-08-23T17:54:41Z</dcterms:modified>
</cp:coreProperties>
</file>