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sldIdLst>
    <p:sldId id="261" r:id="rId3"/>
    <p:sldId id="301" r:id="rId4"/>
    <p:sldId id="262" r:id="rId5"/>
    <p:sldId id="263" r:id="rId6"/>
    <p:sldId id="264" r:id="rId7"/>
    <p:sldId id="265" r:id="rId8"/>
    <p:sldId id="266" r:id="rId9"/>
    <p:sldId id="267" r:id="rId10"/>
    <p:sldId id="268" r:id="rId11"/>
    <p:sldId id="269" r:id="rId12"/>
    <p:sldId id="303"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3F"/>
    <a:srgbClr val="66B6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4660"/>
  </p:normalViewPr>
  <p:slideViewPr>
    <p:cSldViewPr snapToGrid="0" snapToObjects="1">
      <p:cViewPr>
        <p:scale>
          <a:sx n="76" d="100"/>
          <a:sy n="76" d="100"/>
        </p:scale>
        <p:origin x="-2010" y="-750"/>
      </p:cViewPr>
      <p:guideLst>
        <p:guide orient="horz" pos="2303"/>
        <p:guide pos="289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6997" y="2130425"/>
            <a:ext cx="7431202" cy="1470025"/>
          </a:xfrm>
          <a:prstGeom prst="rect">
            <a:avLst/>
          </a:prstGeo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1026995" y="3886200"/>
            <a:ext cx="7431203"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B981EE-C3D8-694F-97FF-F68C7832F9E8}"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p14="http://schemas.microsoft.com/office/powerpoint/2010/main" val="349498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10/28/2013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93692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10/28/2013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45243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3090" y="1763990"/>
            <a:ext cx="7425110" cy="43621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B981EE-C3D8-694F-97FF-F68C7832F9E8}" type="datetimeFigureOut">
              <a:rPr lang="en-US" smtClean="0"/>
              <a:pPr/>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p14="http://schemas.microsoft.com/office/powerpoint/2010/main" val="137949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B981EE-C3D8-694F-97FF-F68C7832F9E8}"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p14="http://schemas.microsoft.com/office/powerpoint/2010/main" val="60222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atin typeface="Georgia"/>
              </a:defRPr>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B981EE-C3D8-694F-97FF-F68C7832F9E8}" type="datetimeFigureOut">
              <a:rPr lang="en-US" smtClean="0"/>
              <a:pPr/>
              <a:t>10/28/2013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p14="http://schemas.microsoft.com/office/powerpoint/2010/main" val="320347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k Background">
    <p:bg>
      <p:bgPr>
        <a:solidFill>
          <a:srgbClr val="10233F"/>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lumMod val="65000"/>
                  </a:schemeClr>
                </a:solidFill>
              </a:defRPr>
            </a:lvl1pPr>
          </a:lstStyle>
          <a:p>
            <a:fld id="{14B981EE-C3D8-694F-97FF-F68C7832F9E8}" type="datetimeFigureOut">
              <a:rPr lang="en-US" smtClean="0"/>
              <a:pPr/>
              <a:t>10/28/2013</a:t>
            </a:fld>
            <a:endParaRPr lang="en-US" dirty="0"/>
          </a:p>
        </p:txBody>
      </p:sp>
      <p:sp>
        <p:nvSpPr>
          <p:cNvPr id="4" name="Footer Placeholder 3"/>
          <p:cNvSpPr>
            <a:spLocks noGrp="1"/>
          </p:cNvSpPr>
          <p:nvPr>
            <p:ph type="ftr" sz="quarter" idx="11"/>
          </p:nvPr>
        </p:nvSpPr>
        <p:spPr/>
        <p:txBody>
          <a:bodyPr/>
          <a:lstStyle>
            <a:lvl1pPr>
              <a:defRPr>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0282314-900F-3548-907F-397C26204449}" type="slidenum">
              <a:rPr lang="en-US" smtClean="0"/>
              <a:pPr/>
              <a:t>‹#›</a:t>
            </a:fld>
            <a:endParaRPr lang="en-US" dirty="0"/>
          </a:p>
        </p:txBody>
      </p:sp>
    </p:spTree>
    <p:extLst>
      <p:ext uri="{BB962C8B-B14F-4D97-AF65-F5344CB8AC3E}">
        <p14:creationId xmlns:p14="http://schemas.microsoft.com/office/powerpoint/2010/main" val="164645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110"/>
            <a:ext cx="3008313" cy="737344"/>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53288" y="1709110"/>
            <a:ext cx="4821400" cy="4417053"/>
          </a:xfrm>
        </p:spPr>
        <p:txBody>
          <a:bodyPr/>
          <a:lstStyle>
            <a:lvl1pPr>
              <a:defRPr sz="3200"/>
            </a:lvl1pPr>
            <a:lvl2pPr>
              <a:defRPr sz="2800">
                <a:solidFill>
                  <a:schemeClr val="bg1">
                    <a:lumMod val="50000"/>
                  </a:schemeClr>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63666"/>
            <a:ext cx="3008313" cy="3562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81EE-C3D8-694F-97FF-F68C7832F9E8}"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p14="http://schemas.microsoft.com/office/powerpoint/2010/main" val="141795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34837" y="1615030"/>
            <a:ext cx="7416332" cy="39434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34837" y="5762366"/>
            <a:ext cx="7416332" cy="409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81EE-C3D8-694F-97FF-F68C7832F9E8}" type="datetimeFigureOut">
              <a:rPr lang="en-US" smtClean="0"/>
              <a:pPr/>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p14="http://schemas.microsoft.com/office/powerpoint/2010/main" val="125011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rgbClr val="10233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34837" y="1615030"/>
            <a:ext cx="7416332" cy="3943497"/>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34837" y="5762366"/>
            <a:ext cx="7416332" cy="40983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81EE-C3D8-694F-97FF-F68C7832F9E8}" type="datetimeFigureOut">
              <a:rPr lang="en-US" smtClean="0"/>
              <a:pPr/>
              <a:t>10/28/2013</a:t>
            </a:fld>
            <a:endParaRPr lang="en-US" dirty="0"/>
          </a:p>
        </p:txBody>
      </p:sp>
      <p:sp>
        <p:nvSpPr>
          <p:cNvPr id="6" name="Footer Placeholder 5"/>
          <p:cNvSpPr>
            <a:spLocks noGrp="1"/>
          </p:cNvSpPr>
          <p:nvPr>
            <p:ph type="ftr" sz="quarter" idx="11"/>
          </p:nvPr>
        </p:nvSpPr>
        <p:spPr/>
        <p:txBody>
          <a:bodyPr/>
          <a:lstStyle>
            <a:lvl1pPr>
              <a:defRPr>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lumMod val="65000"/>
                  </a:schemeClr>
                </a:solidFill>
              </a:defRPr>
            </a:lvl1pPr>
          </a:lstStyle>
          <a:p>
            <a:fld id="{40282314-900F-3548-907F-397C26204449}" type="slidenum">
              <a:rPr lang="en-US" smtClean="0"/>
              <a:pPr/>
              <a:t>‹#›</a:t>
            </a:fld>
            <a:endParaRPr lang="en-US" dirty="0"/>
          </a:p>
        </p:txBody>
      </p:sp>
    </p:spTree>
    <p:extLst>
      <p:ext uri="{BB962C8B-B14F-4D97-AF65-F5344CB8AC3E}">
        <p14:creationId xmlns:p14="http://schemas.microsoft.com/office/powerpoint/2010/main" val="117405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ace-Divid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920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33090" y="1763990"/>
            <a:ext cx="7425110" cy="43621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981EE-C3D8-694F-97FF-F68C7832F9E8}" type="datetimeFigureOut">
              <a:rPr lang="en-US" smtClean="0"/>
              <a:pPr/>
              <a:t>10/28/2013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82314-900F-3548-907F-397C26204449}" type="slidenum">
              <a:rPr lang="en-US" smtClean="0"/>
              <a:pPr/>
              <a:t>‹#›</a:t>
            </a:fld>
            <a:endParaRPr lang="en-US"/>
          </a:p>
        </p:txBody>
      </p:sp>
      <p:sp>
        <p:nvSpPr>
          <p:cNvPr id="7" name="Round Same Side Corner Rectangle 6"/>
          <p:cNvSpPr/>
          <p:nvPr/>
        </p:nvSpPr>
        <p:spPr>
          <a:xfrm rot="5400000">
            <a:off x="3877107" y="-3490126"/>
            <a:ext cx="1051276" cy="8805488"/>
          </a:xfrm>
          <a:prstGeom prst="round2SameRect">
            <a:avLst/>
          </a:prstGeom>
          <a:gradFill>
            <a:gsLst>
              <a:gs pos="0">
                <a:schemeClr val="tx1">
                  <a:lumMod val="50000"/>
                  <a:lumOff val="50000"/>
                </a:schemeClr>
              </a:gs>
              <a:gs pos="100000">
                <a:schemeClr val="bg1">
                  <a:lumMod val="85000"/>
                </a:schemeClr>
              </a:gs>
            </a:gsLst>
          </a:gradFill>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54646" y="660814"/>
            <a:ext cx="1403554" cy="518049"/>
          </a:xfrm>
          <a:prstGeom prst="rect">
            <a:avLst/>
          </a:prstGeom>
        </p:spPr>
      </p:pic>
    </p:spTree>
    <p:extLst>
      <p:ext uri="{BB962C8B-B14F-4D97-AF65-F5344CB8AC3E}">
        <p14:creationId xmlns:p14="http://schemas.microsoft.com/office/powerpoint/2010/main" val="369974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0233F"/>
        </a:solidFill>
        <a:effectLst/>
      </p:bgPr>
    </p:bg>
    <p:spTree>
      <p:nvGrpSpPr>
        <p:cNvPr id="1" name=""/>
        <p:cNvGrpSpPr/>
        <p:nvPr/>
      </p:nvGrpSpPr>
      <p:grpSpPr>
        <a:xfrm>
          <a:off x="0" y="0"/>
          <a:ext cx="0" cy="0"/>
          <a:chOff x="0" y="0"/>
          <a:chExt cx="0" cy="0"/>
        </a:xfrm>
      </p:grpSpPr>
      <p:sp>
        <p:nvSpPr>
          <p:cNvPr id="8" name="TextBox 7"/>
          <p:cNvSpPr txBox="1"/>
          <p:nvPr/>
        </p:nvSpPr>
        <p:spPr>
          <a:xfrm>
            <a:off x="5787764" y="3302972"/>
            <a:ext cx="2853077" cy="369332"/>
          </a:xfrm>
          <a:prstGeom prst="rect">
            <a:avLst/>
          </a:prstGeom>
          <a:noFill/>
        </p:spPr>
        <p:txBody>
          <a:bodyPr wrap="none" rtlCol="0">
            <a:spAutoFit/>
          </a:bodyPr>
          <a:lstStyle/>
          <a:p>
            <a:r>
              <a:rPr lang="en-US" b="1" i="0" dirty="0" smtClean="0">
                <a:solidFill>
                  <a:schemeClr val="bg1"/>
                </a:solidFill>
                <a:latin typeface="TradeGothic"/>
                <a:cs typeface="TradeGothic"/>
              </a:rPr>
              <a:t>American Nuclear Society</a:t>
            </a:r>
            <a:endParaRPr lang="en-US" b="1" i="0" dirty="0">
              <a:solidFill>
                <a:schemeClr val="bg1"/>
              </a:solidFill>
              <a:latin typeface="TradeGothic"/>
              <a:cs typeface="TradeGothic"/>
            </a:endParaRPr>
          </a:p>
        </p:txBody>
      </p:sp>
      <p:pic>
        <p:nvPicPr>
          <p:cNvPr id="11" name="Picture 10"/>
          <p:cNvPicPr>
            <a:picLocks noChangeAspect="1"/>
          </p:cNvPicPr>
          <p:nvPr/>
        </p:nvPicPr>
        <p:blipFill>
          <a:blip r:embed="rId5">
            <a:alphaModFix amt="92000"/>
            <a:extLst>
              <a:ext uri="{28A0092B-C50C-407E-A947-70E740481C1C}">
                <a14:useLocalDpi xmlns:a14="http://schemas.microsoft.com/office/drawing/2010/main" val="0"/>
              </a:ext>
            </a:extLst>
          </a:blip>
          <a:stretch>
            <a:fillRect/>
          </a:stretch>
        </p:blipFill>
        <p:spPr>
          <a:xfrm>
            <a:off x="0" y="250625"/>
            <a:ext cx="6858000" cy="6607375"/>
          </a:xfrm>
          <a:prstGeom prst="rect">
            <a:avLst/>
          </a:prstGeom>
        </p:spPr>
      </p:pic>
    </p:spTree>
    <p:extLst>
      <p:ext uri="{BB962C8B-B14F-4D97-AF65-F5344CB8AC3E}">
        <p14:creationId xmlns:p14="http://schemas.microsoft.com/office/powerpoint/2010/main" val="350719942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gi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Nuclear Science Basics</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solidFill>
              </a:rPr>
              <a:t>Prerequisite Material for the </a:t>
            </a:r>
          </a:p>
          <a:p>
            <a:r>
              <a:rPr lang="en-US" dirty="0" smtClean="0">
                <a:solidFill>
                  <a:schemeClr val="bg1"/>
                </a:solidFill>
              </a:rPr>
              <a:t>Nuclear Science Merit Badge Program</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10000"/>
          </a:bodyPr>
          <a:lstStyle/>
          <a:p>
            <a:r>
              <a:rPr lang="en-US" dirty="0" smtClean="0"/>
              <a:t>A neutron is “neutral” and carries no charge.</a:t>
            </a:r>
          </a:p>
          <a:p>
            <a:endParaRPr lang="en-US" dirty="0" smtClean="0"/>
          </a:p>
          <a:p>
            <a:endParaRPr lang="en-US" dirty="0" smtClean="0"/>
          </a:p>
          <a:p>
            <a:endParaRPr lang="en-US" dirty="0" smtClean="0"/>
          </a:p>
          <a:p>
            <a:r>
              <a:rPr lang="en-US" dirty="0" smtClean="0"/>
              <a:t>The positive charge on the proton is equal strength to the charge of the electron, even though the proton is bigger.</a:t>
            </a:r>
          </a:p>
          <a:p>
            <a:endParaRPr lang="en-US" dirty="0"/>
          </a:p>
        </p:txBody>
      </p:sp>
      <p:sp>
        <p:nvSpPr>
          <p:cNvPr id="2" name="Title 1"/>
          <p:cNvSpPr>
            <a:spLocks noGrp="1"/>
          </p:cNvSpPr>
          <p:nvPr>
            <p:ph type="title" idx="4294967295"/>
          </p:nvPr>
        </p:nvSpPr>
        <p:spPr>
          <a:xfrm>
            <a:off x="0" y="429768"/>
            <a:ext cx="8229600" cy="987870"/>
          </a:xfrm>
          <a:prstGeom prst="rect">
            <a:avLst/>
          </a:prstGeom>
        </p:spPr>
        <p:txBody>
          <a:bodyPr/>
          <a:lstStyle/>
          <a:p>
            <a:r>
              <a:rPr lang="en-US" dirty="0" smtClean="0"/>
              <a:t>Parts of the Atom</a:t>
            </a:r>
            <a:endParaRPr lang="en-US" dirty="0"/>
          </a:p>
        </p:txBody>
      </p:sp>
      <p:pic>
        <p:nvPicPr>
          <p:cNvPr id="46082" name="Picture 2" descr="http://www.chemistryland.com/ElementarySchool/BuildingBlocks/ProtonElectronNeutron.jpg"/>
          <p:cNvPicPr>
            <a:picLocks noChangeAspect="1" noChangeArrowheads="1"/>
          </p:cNvPicPr>
          <p:nvPr/>
        </p:nvPicPr>
        <p:blipFill>
          <a:blip r:embed="rId2" cstate="print"/>
          <a:srcRect/>
          <a:stretch>
            <a:fillRect/>
          </a:stretch>
        </p:blipFill>
        <p:spPr bwMode="auto">
          <a:xfrm>
            <a:off x="1993392" y="2873121"/>
            <a:ext cx="4762500" cy="11715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20000"/>
          </a:bodyPr>
          <a:lstStyle/>
          <a:p>
            <a:r>
              <a:rPr lang="en-US" dirty="0" smtClean="0"/>
              <a:t>Scientific research has shown that atoms are made up of even smaller particles which we call quarks.</a:t>
            </a:r>
          </a:p>
          <a:p>
            <a:endParaRPr lang="en-US" dirty="0" smtClean="0"/>
          </a:p>
          <a:p>
            <a:r>
              <a:rPr lang="en-US" dirty="0" smtClean="0"/>
              <a:t>There a six types or “flavors” of quarks: up, down, top, bottom, strange, and charm.</a:t>
            </a:r>
          </a:p>
          <a:p>
            <a:endParaRPr lang="en-US" dirty="0" smtClean="0"/>
          </a:p>
          <a:p>
            <a:r>
              <a:rPr lang="en-US" dirty="0" smtClean="0"/>
              <a:t>Specifically, Up and Down quarks combine to form Protons and Neutrons</a:t>
            </a:r>
            <a:endParaRPr lang="en-US" dirty="0"/>
          </a:p>
        </p:txBody>
      </p:sp>
      <p:sp>
        <p:nvSpPr>
          <p:cNvPr id="2" name="Title 1"/>
          <p:cNvSpPr>
            <a:spLocks noGrp="1"/>
          </p:cNvSpPr>
          <p:nvPr>
            <p:ph type="title" idx="4294967295"/>
          </p:nvPr>
        </p:nvSpPr>
        <p:spPr>
          <a:xfrm>
            <a:off x="0" y="429768"/>
            <a:ext cx="8229600" cy="987870"/>
          </a:xfrm>
          <a:prstGeom prst="rect">
            <a:avLst/>
          </a:prstGeom>
        </p:spPr>
        <p:txBody>
          <a:bodyPr/>
          <a:lstStyle/>
          <a:p>
            <a:r>
              <a:rPr lang="en-US" dirty="0" smtClean="0"/>
              <a:t>Parts of the Atom</a:t>
            </a:r>
            <a:endParaRPr lang="en-US" dirty="0"/>
          </a:p>
        </p:txBody>
      </p:sp>
    </p:spTree>
    <p:extLst>
      <p:ext uri="{BB962C8B-B14F-4D97-AF65-F5344CB8AC3E}">
        <p14:creationId xmlns:p14="http://schemas.microsoft.com/office/powerpoint/2010/main" val="1106224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9768"/>
            <a:ext cx="8229600" cy="987870"/>
          </a:xfrm>
          <a:prstGeom prst="rect">
            <a:avLst/>
          </a:prstGeom>
        </p:spPr>
        <p:txBody>
          <a:bodyPr/>
          <a:lstStyle/>
          <a:p>
            <a:r>
              <a:rPr lang="en-US" dirty="0" smtClean="0"/>
              <a:t>Atom Structure</a:t>
            </a:r>
            <a:endParaRPr lang="en-US" dirty="0"/>
          </a:p>
        </p:txBody>
      </p:sp>
      <p:pic>
        <p:nvPicPr>
          <p:cNvPr id="45058" name="Picture 2" descr="http://static.howstuffworks.com/gif/laser1.jpg"/>
          <p:cNvPicPr>
            <a:picLocks noChangeAspect="1" noChangeArrowheads="1"/>
          </p:cNvPicPr>
          <p:nvPr/>
        </p:nvPicPr>
        <p:blipFill>
          <a:blip r:embed="rId2" cstate="print"/>
          <a:srcRect/>
          <a:stretch>
            <a:fillRect/>
          </a:stretch>
        </p:blipFill>
        <p:spPr bwMode="auto">
          <a:xfrm>
            <a:off x="1033090" y="1626895"/>
            <a:ext cx="2286000" cy="2214154"/>
          </a:xfrm>
          <a:prstGeom prst="rect">
            <a:avLst/>
          </a:prstGeom>
          <a:noFill/>
        </p:spPr>
      </p:pic>
      <p:pic>
        <p:nvPicPr>
          <p:cNvPr id="45060" name="Picture 4" descr="http://www.chemcomp.com/journal/molorbs/ao.gif"/>
          <p:cNvPicPr>
            <a:picLocks noChangeAspect="1" noChangeArrowheads="1"/>
          </p:cNvPicPr>
          <p:nvPr/>
        </p:nvPicPr>
        <p:blipFill>
          <a:blip r:embed="rId3" cstate="print"/>
          <a:srcRect/>
          <a:stretch>
            <a:fillRect/>
          </a:stretch>
        </p:blipFill>
        <p:spPr bwMode="auto">
          <a:xfrm>
            <a:off x="5638800" y="1600200"/>
            <a:ext cx="3343275" cy="2240849"/>
          </a:xfrm>
          <a:prstGeom prst="rect">
            <a:avLst/>
          </a:prstGeom>
          <a:noFill/>
        </p:spPr>
      </p:pic>
      <p:pic>
        <p:nvPicPr>
          <p:cNvPr id="45062" name="Picture 6" descr="http://facstaff.gpc.edu/~pgore/PhysicalScience/atom-with-electrons.gif"/>
          <p:cNvPicPr>
            <a:picLocks noChangeAspect="1" noChangeArrowheads="1"/>
          </p:cNvPicPr>
          <p:nvPr/>
        </p:nvPicPr>
        <p:blipFill>
          <a:blip r:embed="rId4" cstate="print"/>
          <a:srcRect/>
          <a:stretch>
            <a:fillRect/>
          </a:stretch>
        </p:blipFill>
        <p:spPr bwMode="auto">
          <a:xfrm>
            <a:off x="1033090" y="4068762"/>
            <a:ext cx="2057400" cy="2057401"/>
          </a:xfrm>
          <a:prstGeom prst="rect">
            <a:avLst/>
          </a:prstGeom>
          <a:noFill/>
        </p:spPr>
      </p:pic>
      <p:sp>
        <p:nvSpPr>
          <p:cNvPr id="7" name="TextBox 6"/>
          <p:cNvSpPr txBox="1"/>
          <p:nvPr/>
        </p:nvSpPr>
        <p:spPr>
          <a:xfrm>
            <a:off x="3319090" y="4657635"/>
            <a:ext cx="2895600" cy="1200329"/>
          </a:xfrm>
          <a:prstGeom prst="rect">
            <a:avLst/>
          </a:prstGeom>
          <a:noFill/>
        </p:spPr>
        <p:txBody>
          <a:bodyPr wrap="square" rtlCol="0">
            <a:spAutoFit/>
          </a:bodyPr>
          <a:lstStyle/>
          <a:p>
            <a:r>
              <a:rPr lang="en-US" dirty="0" smtClean="0"/>
              <a:t>Notice size difference of electrons vs. protons and neutrons, in real life this is even greater!!</a:t>
            </a:r>
            <a:endParaRPr lang="en-US" dirty="0"/>
          </a:p>
        </p:txBody>
      </p:sp>
      <p:sp>
        <p:nvSpPr>
          <p:cNvPr id="8" name="TextBox 7"/>
          <p:cNvSpPr txBox="1"/>
          <p:nvPr/>
        </p:nvSpPr>
        <p:spPr>
          <a:xfrm>
            <a:off x="3810000" y="1676400"/>
            <a:ext cx="1905000" cy="923330"/>
          </a:xfrm>
          <a:prstGeom prst="rect">
            <a:avLst/>
          </a:prstGeom>
          <a:noFill/>
        </p:spPr>
        <p:txBody>
          <a:bodyPr wrap="square" rtlCol="0">
            <a:spAutoFit/>
          </a:bodyPr>
          <a:lstStyle/>
          <a:p>
            <a:r>
              <a:rPr lang="en-US" dirty="0" smtClean="0"/>
              <a:t>What electron orbitals really look like----------</a:t>
            </a:r>
            <a:endParaRPr lang="en-US" dirty="0"/>
          </a:p>
        </p:txBody>
      </p:sp>
      <p:cxnSp>
        <p:nvCxnSpPr>
          <p:cNvPr id="10" name="Straight Connector 9"/>
          <p:cNvCxnSpPr/>
          <p:nvPr/>
        </p:nvCxnSpPr>
        <p:spPr>
          <a:xfrm rot="10800000">
            <a:off x="2861890" y="4855464"/>
            <a:ext cx="45720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The periodic table shows all of the types of atoms.</a:t>
            </a:r>
          </a:p>
          <a:p>
            <a:endParaRPr lang="en-US" dirty="0"/>
          </a:p>
          <a:p>
            <a:r>
              <a:rPr lang="en-US" dirty="0" smtClean="0"/>
              <a:t> These elements (a type of atom, </a:t>
            </a:r>
            <a:r>
              <a:rPr lang="en-US" dirty="0" err="1" smtClean="0"/>
              <a:t>eg</a:t>
            </a:r>
            <a:r>
              <a:rPr lang="en-US" dirty="0" smtClean="0"/>
              <a:t>. Carbon) combine together in different ways to form the molecules of the compounds we see all around us. </a:t>
            </a:r>
            <a:endParaRPr lang="en-US" dirty="0"/>
          </a:p>
          <a:p>
            <a:endParaRPr lang="en-US" dirty="0" smtClean="0"/>
          </a:p>
          <a:p>
            <a:r>
              <a:rPr lang="en-US" dirty="0" smtClean="0"/>
              <a:t>For instance, one Oxygen atom (O) and two hydrogen atoms (H) make up the compound most commonly known as water. This can be written as H</a:t>
            </a:r>
            <a:r>
              <a:rPr lang="en-US" baseline="-25000" dirty="0" smtClean="0"/>
              <a:t>2</a:t>
            </a:r>
            <a:r>
              <a:rPr lang="en-US" dirty="0" smtClean="0"/>
              <a:t>0</a:t>
            </a:r>
            <a:endParaRPr lang="en-US" dirty="0"/>
          </a:p>
        </p:txBody>
      </p:sp>
      <p:sp>
        <p:nvSpPr>
          <p:cNvPr id="2" name="Title 1"/>
          <p:cNvSpPr>
            <a:spLocks noGrp="1"/>
          </p:cNvSpPr>
          <p:nvPr>
            <p:ph type="title" idx="4294967295"/>
          </p:nvPr>
        </p:nvSpPr>
        <p:spPr>
          <a:xfrm>
            <a:off x="0" y="402336"/>
            <a:ext cx="8229600" cy="1015302"/>
          </a:xfrm>
          <a:prstGeom prst="rect">
            <a:avLst/>
          </a:prstGeom>
        </p:spPr>
        <p:txBody>
          <a:bodyPr/>
          <a:lstStyle/>
          <a:p>
            <a:r>
              <a:rPr lang="en-US" dirty="0" smtClean="0"/>
              <a:t>Periodic Table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This is a table of all the elements that can be formed by humans and nature:</a:t>
            </a:r>
            <a:endParaRPr lang="en-US" dirty="0"/>
          </a:p>
        </p:txBody>
      </p:sp>
      <p:sp>
        <p:nvSpPr>
          <p:cNvPr id="2" name="Title 1"/>
          <p:cNvSpPr>
            <a:spLocks noGrp="1"/>
          </p:cNvSpPr>
          <p:nvPr>
            <p:ph type="title" idx="4294967295"/>
          </p:nvPr>
        </p:nvSpPr>
        <p:spPr>
          <a:xfrm>
            <a:off x="0" y="448056"/>
            <a:ext cx="8229600" cy="969582"/>
          </a:xfrm>
          <a:prstGeom prst="rect">
            <a:avLst/>
          </a:prstGeom>
        </p:spPr>
        <p:txBody>
          <a:bodyPr/>
          <a:lstStyle/>
          <a:p>
            <a:r>
              <a:rPr lang="en-US" dirty="0" smtClean="0"/>
              <a:t>Periodic Table</a:t>
            </a:r>
            <a:endParaRPr lang="en-US" dirty="0"/>
          </a:p>
        </p:txBody>
      </p:sp>
      <p:pic>
        <p:nvPicPr>
          <p:cNvPr id="22530" name="Picture 2" descr="http://cactus.dixie.edu/smblack/chem1010/images/Unit_1/1D_periodic_table.jpg"/>
          <p:cNvPicPr>
            <a:picLocks noChangeAspect="1" noChangeArrowheads="1"/>
          </p:cNvPicPr>
          <p:nvPr/>
        </p:nvPicPr>
        <p:blipFill>
          <a:blip r:embed="rId2" cstate="print"/>
          <a:srcRect/>
          <a:stretch>
            <a:fillRect/>
          </a:stretch>
        </p:blipFill>
        <p:spPr bwMode="auto">
          <a:xfrm>
            <a:off x="1828800" y="2705256"/>
            <a:ext cx="5410200" cy="372043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a:prstGeom prst="rect">
            <a:avLst/>
          </a:prstGeom>
        </p:spPr>
        <p:txBody>
          <a:bodyPr>
            <a:normAutofit fontScale="90000"/>
          </a:bodyPr>
          <a:lstStyle/>
          <a:p>
            <a:r>
              <a:rPr lang="en-US" dirty="0" smtClean="0"/>
              <a:t>A Typical </a:t>
            </a:r>
            <a:r>
              <a:rPr lang="en-US" dirty="0"/>
              <a:t>E</a:t>
            </a:r>
            <a:r>
              <a:rPr lang="en-US" dirty="0" smtClean="0"/>
              <a:t>lement from </a:t>
            </a:r>
            <a:br>
              <a:rPr lang="en-US" dirty="0" smtClean="0"/>
            </a:br>
            <a:r>
              <a:rPr lang="en-US" dirty="0" smtClean="0"/>
              <a:t>the Periodic </a:t>
            </a:r>
            <a:r>
              <a:rPr lang="en-US" dirty="0"/>
              <a:t>T</a:t>
            </a:r>
            <a:r>
              <a:rPr lang="en-US" dirty="0" smtClean="0"/>
              <a:t>able</a:t>
            </a:r>
            <a:endParaRPr lang="en-US" dirty="0"/>
          </a:p>
        </p:txBody>
      </p:sp>
      <p:pic>
        <p:nvPicPr>
          <p:cNvPr id="48132" name="Picture 4" descr="http://farm3.static.flickr.com/2619/4136479623_538898dcff_z.jpg"/>
          <p:cNvPicPr>
            <a:picLocks noChangeAspect="1" noChangeArrowheads="1"/>
          </p:cNvPicPr>
          <p:nvPr/>
        </p:nvPicPr>
        <p:blipFill>
          <a:blip r:embed="rId2" cstate="print"/>
          <a:srcRect/>
          <a:stretch>
            <a:fillRect/>
          </a:stretch>
        </p:blipFill>
        <p:spPr bwMode="auto">
          <a:xfrm>
            <a:off x="1600200" y="3251834"/>
            <a:ext cx="4876800" cy="3253741"/>
          </a:xfrm>
          <a:prstGeom prst="rect">
            <a:avLst/>
          </a:prstGeom>
          <a:noFill/>
        </p:spPr>
      </p:pic>
      <p:sp>
        <p:nvSpPr>
          <p:cNvPr id="6" name="TextBox 5"/>
          <p:cNvSpPr txBox="1"/>
          <p:nvPr/>
        </p:nvSpPr>
        <p:spPr>
          <a:xfrm>
            <a:off x="1066800" y="1828800"/>
            <a:ext cx="3657600" cy="923330"/>
          </a:xfrm>
          <a:prstGeom prst="rect">
            <a:avLst/>
          </a:prstGeom>
          <a:noFill/>
        </p:spPr>
        <p:txBody>
          <a:bodyPr wrap="square" rtlCol="0">
            <a:spAutoFit/>
          </a:bodyPr>
          <a:lstStyle/>
          <a:p>
            <a:r>
              <a:rPr lang="en-US" dirty="0" smtClean="0"/>
              <a:t>The Atomic number corresponds to number of protons and determines element.</a:t>
            </a:r>
            <a:endParaRPr lang="en-US" dirty="0"/>
          </a:p>
        </p:txBody>
      </p:sp>
      <p:sp>
        <p:nvSpPr>
          <p:cNvPr id="7" name="TextBox 6"/>
          <p:cNvSpPr txBox="1"/>
          <p:nvPr/>
        </p:nvSpPr>
        <p:spPr>
          <a:xfrm>
            <a:off x="5257800" y="1676400"/>
            <a:ext cx="3581400" cy="1477328"/>
          </a:xfrm>
          <a:prstGeom prst="rect">
            <a:avLst/>
          </a:prstGeom>
          <a:noFill/>
        </p:spPr>
        <p:txBody>
          <a:bodyPr wrap="square" rtlCol="0">
            <a:spAutoFit/>
          </a:bodyPr>
          <a:lstStyle/>
          <a:p>
            <a:r>
              <a:rPr lang="en-US" dirty="0" smtClean="0"/>
              <a:t>The Atomic mass corresponds to number of protons and neutrons. (this element has 12 protons and neutrons, round to find this number)</a:t>
            </a:r>
            <a:endParaRPr lang="en-US" dirty="0"/>
          </a:p>
        </p:txBody>
      </p:sp>
      <p:sp>
        <p:nvSpPr>
          <p:cNvPr id="8" name="TextBox 7"/>
          <p:cNvSpPr txBox="1"/>
          <p:nvPr/>
        </p:nvSpPr>
        <p:spPr>
          <a:xfrm>
            <a:off x="6705600" y="4419600"/>
            <a:ext cx="1905000" cy="369332"/>
          </a:xfrm>
          <a:prstGeom prst="rect">
            <a:avLst/>
          </a:prstGeom>
          <a:noFill/>
        </p:spPr>
        <p:txBody>
          <a:bodyPr wrap="square" rtlCol="0">
            <a:spAutoFit/>
          </a:bodyPr>
          <a:lstStyle/>
          <a:p>
            <a:r>
              <a:rPr lang="en-US" dirty="0" smtClean="0"/>
              <a:t>Atomic symbol</a:t>
            </a:r>
            <a:endParaRPr lang="en-US" dirty="0"/>
          </a:p>
        </p:txBody>
      </p:sp>
      <p:sp>
        <p:nvSpPr>
          <p:cNvPr id="9" name="TextBox 8"/>
          <p:cNvSpPr txBox="1"/>
          <p:nvPr/>
        </p:nvSpPr>
        <p:spPr>
          <a:xfrm>
            <a:off x="6858000" y="5334000"/>
            <a:ext cx="1905000" cy="369332"/>
          </a:xfrm>
          <a:prstGeom prst="rect">
            <a:avLst/>
          </a:prstGeom>
          <a:noFill/>
        </p:spPr>
        <p:txBody>
          <a:bodyPr wrap="square" rtlCol="0">
            <a:spAutoFit/>
          </a:bodyPr>
          <a:lstStyle/>
          <a:p>
            <a:r>
              <a:rPr lang="en-US" dirty="0" smtClean="0"/>
              <a:t>Name</a:t>
            </a:r>
            <a:endParaRPr lang="en-US" dirty="0"/>
          </a:p>
        </p:txBody>
      </p:sp>
      <p:cxnSp>
        <p:nvCxnSpPr>
          <p:cNvPr id="11" name="Straight Arrow Connector 10"/>
          <p:cNvCxnSpPr>
            <a:stCxn id="6" idx="2"/>
          </p:cNvCxnSpPr>
          <p:nvPr/>
        </p:nvCxnSpPr>
        <p:spPr>
          <a:xfrm rot="16200000" flipH="1">
            <a:off x="2442866" y="3204863"/>
            <a:ext cx="981669" cy="7620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2"/>
          </p:cNvCxnSpPr>
          <p:nvPr/>
        </p:nvCxnSpPr>
        <p:spPr>
          <a:xfrm flipH="1">
            <a:off x="5105400" y="3153728"/>
            <a:ext cx="1943100" cy="65627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1"/>
          </p:cNvCxnSpPr>
          <p:nvPr/>
        </p:nvCxnSpPr>
        <p:spPr>
          <a:xfrm rot="10800000">
            <a:off x="4648200" y="4419600"/>
            <a:ext cx="2057400" cy="18466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1"/>
          </p:cNvCxnSpPr>
          <p:nvPr/>
        </p:nvCxnSpPr>
        <p:spPr>
          <a:xfrm rot="10800000" flipV="1">
            <a:off x="4876800" y="5518666"/>
            <a:ext cx="1981200" cy="34873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An element can have </a:t>
            </a:r>
            <a:r>
              <a:rPr lang="en-US" b="1" dirty="0" smtClean="0"/>
              <a:t>different numbers of neutrons</a:t>
            </a:r>
            <a:r>
              <a:rPr lang="en-US" dirty="0" smtClean="0"/>
              <a:t>, while keeping the same number of protons. When this happens it is called an isotope. </a:t>
            </a:r>
          </a:p>
          <a:p>
            <a:endParaRPr lang="en-US" dirty="0" smtClean="0"/>
          </a:p>
          <a:p>
            <a:r>
              <a:rPr lang="en-US" dirty="0" smtClean="0"/>
              <a:t>Different isotopes have different nuclear properties, but have the same chemical properties as the regular element. The mass number lets you calculate how many neutrons an atom has</a:t>
            </a:r>
          </a:p>
          <a:p>
            <a:endParaRPr lang="en-US" dirty="0" smtClean="0"/>
          </a:p>
          <a:p>
            <a:r>
              <a:rPr lang="en-US" dirty="0" smtClean="0"/>
              <a:t>Example: </a:t>
            </a:r>
            <a:r>
              <a:rPr lang="en-US" baseline="30000" dirty="0" smtClean="0"/>
              <a:t>235</a:t>
            </a:r>
            <a:r>
              <a:rPr lang="en-US" dirty="0" smtClean="0"/>
              <a:t>U and </a:t>
            </a:r>
            <a:r>
              <a:rPr lang="en-US" baseline="30000" dirty="0"/>
              <a:t>238</a:t>
            </a:r>
            <a:r>
              <a:rPr lang="en-US" dirty="0"/>
              <a:t>U </a:t>
            </a:r>
            <a:endParaRPr lang="en-US" dirty="0" smtClean="0"/>
          </a:p>
          <a:p>
            <a:pPr lvl="1"/>
            <a:r>
              <a:rPr lang="en-US" dirty="0" smtClean="0"/>
              <a:t>They are still the same element, however </a:t>
            </a:r>
            <a:r>
              <a:rPr lang="en-US" baseline="30000" dirty="0" smtClean="0"/>
              <a:t>235</a:t>
            </a:r>
            <a:r>
              <a:rPr lang="en-US" dirty="0" smtClean="0"/>
              <a:t>U has 143 neutrons while </a:t>
            </a:r>
            <a:r>
              <a:rPr lang="en-US" baseline="30000" dirty="0" smtClean="0"/>
              <a:t>238</a:t>
            </a:r>
            <a:r>
              <a:rPr lang="en-US" dirty="0" smtClean="0"/>
              <a:t>U has 146 neutrons</a:t>
            </a:r>
          </a:p>
          <a:p>
            <a:endParaRPr lang="en-US" dirty="0"/>
          </a:p>
        </p:txBody>
      </p:sp>
      <p:sp>
        <p:nvSpPr>
          <p:cNvPr id="2" name="Title 1"/>
          <p:cNvSpPr>
            <a:spLocks noGrp="1"/>
          </p:cNvSpPr>
          <p:nvPr>
            <p:ph type="title" idx="4294967295"/>
          </p:nvPr>
        </p:nvSpPr>
        <p:spPr>
          <a:xfrm>
            <a:off x="0" y="429768"/>
            <a:ext cx="8229600" cy="987870"/>
          </a:xfrm>
          <a:prstGeom prst="rect">
            <a:avLst/>
          </a:prstGeom>
        </p:spPr>
        <p:txBody>
          <a:bodyPr/>
          <a:lstStyle/>
          <a:p>
            <a:r>
              <a:rPr lang="en-US" dirty="0" smtClean="0"/>
              <a:t>Isotopes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33090" y="4371976"/>
            <a:ext cx="7425110" cy="1754187"/>
          </a:xfrm>
        </p:spPr>
        <p:txBody>
          <a:bodyPr>
            <a:normAutofit fontScale="62500" lnSpcReduction="20000"/>
          </a:bodyPr>
          <a:lstStyle/>
          <a:p>
            <a:r>
              <a:rPr lang="en-US" dirty="0" smtClean="0"/>
              <a:t>Hydrogen and lithium isotopes. </a:t>
            </a:r>
          </a:p>
          <a:p>
            <a:endParaRPr lang="en-US" dirty="0" smtClean="0"/>
          </a:p>
          <a:p>
            <a:r>
              <a:rPr lang="en-US" dirty="0" smtClean="0"/>
              <a:t>Notice the number of protons does not change, but the number of neutrons does. The isotopes will react chemically the same but their nuclear properties are different. </a:t>
            </a:r>
          </a:p>
          <a:p>
            <a:endParaRPr lang="en-US" dirty="0"/>
          </a:p>
        </p:txBody>
      </p:sp>
      <p:sp>
        <p:nvSpPr>
          <p:cNvPr id="2" name="Title 1"/>
          <p:cNvSpPr>
            <a:spLocks noGrp="1"/>
          </p:cNvSpPr>
          <p:nvPr>
            <p:ph type="title" idx="4294967295"/>
          </p:nvPr>
        </p:nvSpPr>
        <p:spPr>
          <a:xfrm>
            <a:off x="0" y="420624"/>
            <a:ext cx="8229600" cy="997014"/>
          </a:xfrm>
          <a:prstGeom prst="rect">
            <a:avLst/>
          </a:prstGeom>
        </p:spPr>
        <p:txBody>
          <a:bodyPr/>
          <a:lstStyle/>
          <a:p>
            <a:r>
              <a:rPr lang="en-US" dirty="0" smtClean="0"/>
              <a:t>Isotopes</a:t>
            </a:r>
            <a:endParaRPr lang="en-US" dirty="0"/>
          </a:p>
        </p:txBody>
      </p:sp>
      <p:pic>
        <p:nvPicPr>
          <p:cNvPr id="54278" name="Picture 6" descr="http://astronomy.swin.edu.au/cms/imagedb/albums/userpics/isotopes.jpg"/>
          <p:cNvPicPr>
            <a:picLocks noChangeAspect="1" noChangeArrowheads="1"/>
          </p:cNvPicPr>
          <p:nvPr/>
        </p:nvPicPr>
        <p:blipFill>
          <a:blip r:embed="rId2" cstate="print"/>
          <a:srcRect/>
          <a:stretch>
            <a:fillRect/>
          </a:stretch>
        </p:blipFill>
        <p:spPr bwMode="auto">
          <a:xfrm>
            <a:off x="4191000" y="1524000"/>
            <a:ext cx="4762500" cy="2847976"/>
          </a:xfrm>
          <a:prstGeom prst="rect">
            <a:avLst/>
          </a:prstGeom>
          <a:noFill/>
        </p:spPr>
      </p:pic>
      <p:pic>
        <p:nvPicPr>
          <p:cNvPr id="8" name="Picture 7" descr="isotopes_image.gif"/>
          <p:cNvPicPr>
            <a:picLocks noChangeAspect="1"/>
          </p:cNvPicPr>
          <p:nvPr/>
        </p:nvPicPr>
        <p:blipFill>
          <a:blip r:embed="rId3"/>
          <a:stretch>
            <a:fillRect/>
          </a:stretch>
        </p:blipFill>
        <p:spPr>
          <a:xfrm>
            <a:off x="615505" y="1652016"/>
            <a:ext cx="3286125" cy="2438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As said before, atoms interact with one another. They form larger structures called molecules, crystals, and compounds. </a:t>
            </a:r>
            <a:endParaRPr lang="en-US" dirty="0"/>
          </a:p>
          <a:p>
            <a:endParaRPr lang="en-US" dirty="0" smtClean="0"/>
          </a:p>
          <a:p>
            <a:r>
              <a:rPr lang="en-US" dirty="0" smtClean="0"/>
              <a:t>When these larger structures interact, they can occasionally form new compounds. When the change occurs it is called a </a:t>
            </a:r>
            <a:r>
              <a:rPr lang="en-US" b="1" dirty="0" smtClean="0"/>
              <a:t>chemical reaction.</a:t>
            </a:r>
            <a:endParaRPr lang="en-US" b="1" dirty="0"/>
          </a:p>
        </p:txBody>
      </p:sp>
      <p:sp>
        <p:nvSpPr>
          <p:cNvPr id="2" name="Title 1"/>
          <p:cNvSpPr>
            <a:spLocks noGrp="1"/>
          </p:cNvSpPr>
          <p:nvPr>
            <p:ph type="title" idx="4294967295"/>
          </p:nvPr>
        </p:nvSpPr>
        <p:spPr>
          <a:xfrm>
            <a:off x="0" y="420624"/>
            <a:ext cx="8229600" cy="997014"/>
          </a:xfrm>
          <a:prstGeom prst="rect">
            <a:avLst/>
          </a:prstGeom>
        </p:spPr>
        <p:txBody>
          <a:bodyPr/>
          <a:lstStyle/>
          <a:p>
            <a:r>
              <a:rPr lang="en-US" dirty="0" smtClean="0"/>
              <a:t>Chemical Reactions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48056"/>
            <a:ext cx="8229600" cy="969582"/>
          </a:xfrm>
          <a:prstGeom prst="rect">
            <a:avLst/>
          </a:prstGeom>
        </p:spPr>
        <p:txBody>
          <a:bodyPr/>
          <a:lstStyle/>
          <a:p>
            <a:r>
              <a:rPr lang="en-US" dirty="0" smtClean="0"/>
              <a:t>Chemical Reactions</a:t>
            </a:r>
            <a:endParaRPr lang="en-US" dirty="0"/>
          </a:p>
        </p:txBody>
      </p:sp>
      <p:pic>
        <p:nvPicPr>
          <p:cNvPr id="49154" name="Picture 2" descr="http://www.personal.kent.edu/~cearley/ChemWrld/balance/H2_O2.gif"/>
          <p:cNvPicPr>
            <a:picLocks noChangeAspect="1" noChangeArrowheads="1"/>
          </p:cNvPicPr>
          <p:nvPr/>
        </p:nvPicPr>
        <p:blipFill>
          <a:blip r:embed="rId2" cstate="print"/>
          <a:srcRect/>
          <a:stretch>
            <a:fillRect/>
          </a:stretch>
        </p:blipFill>
        <p:spPr bwMode="auto">
          <a:xfrm>
            <a:off x="1600200" y="2590800"/>
            <a:ext cx="3048000" cy="2286001"/>
          </a:xfrm>
          <a:prstGeom prst="rect">
            <a:avLst/>
          </a:prstGeom>
          <a:noFill/>
        </p:spPr>
      </p:pic>
      <p:sp>
        <p:nvSpPr>
          <p:cNvPr id="5" name="TextBox 4"/>
          <p:cNvSpPr txBox="1"/>
          <p:nvPr/>
        </p:nvSpPr>
        <p:spPr>
          <a:xfrm>
            <a:off x="685800" y="1752600"/>
            <a:ext cx="2590800" cy="461665"/>
          </a:xfrm>
          <a:prstGeom prst="rect">
            <a:avLst/>
          </a:prstGeom>
          <a:noFill/>
        </p:spPr>
        <p:txBody>
          <a:bodyPr wrap="square" rtlCol="0">
            <a:spAutoFit/>
          </a:bodyPr>
          <a:lstStyle/>
          <a:p>
            <a:r>
              <a:rPr lang="en-US" sz="2400" dirty="0" smtClean="0"/>
              <a:t>Before Reaction</a:t>
            </a:r>
            <a:endParaRPr lang="en-US" sz="2400" dirty="0"/>
          </a:p>
        </p:txBody>
      </p:sp>
      <p:sp>
        <p:nvSpPr>
          <p:cNvPr id="6" name="TextBox 5"/>
          <p:cNvSpPr txBox="1"/>
          <p:nvPr/>
        </p:nvSpPr>
        <p:spPr>
          <a:xfrm>
            <a:off x="3429000" y="1752600"/>
            <a:ext cx="3048000" cy="461665"/>
          </a:xfrm>
          <a:prstGeom prst="rect">
            <a:avLst/>
          </a:prstGeom>
          <a:noFill/>
        </p:spPr>
        <p:txBody>
          <a:bodyPr wrap="square" rtlCol="0">
            <a:spAutoFit/>
          </a:bodyPr>
          <a:lstStyle/>
          <a:p>
            <a:r>
              <a:rPr lang="en-US" sz="2400" dirty="0" smtClean="0"/>
              <a:t>After Reaction</a:t>
            </a:r>
            <a:endParaRPr lang="en-US" sz="2400" dirty="0"/>
          </a:p>
        </p:txBody>
      </p:sp>
      <p:sp>
        <p:nvSpPr>
          <p:cNvPr id="7" name="TextBox 6"/>
          <p:cNvSpPr txBox="1"/>
          <p:nvPr/>
        </p:nvSpPr>
        <p:spPr>
          <a:xfrm>
            <a:off x="5943600" y="3048000"/>
            <a:ext cx="2362200" cy="369332"/>
          </a:xfrm>
          <a:prstGeom prst="rect">
            <a:avLst/>
          </a:prstGeom>
          <a:noFill/>
        </p:spPr>
        <p:txBody>
          <a:bodyPr wrap="square" rtlCol="0">
            <a:spAutoFit/>
          </a:bodyPr>
          <a:lstStyle/>
          <a:p>
            <a:r>
              <a:rPr lang="en-US" dirty="0" smtClean="0"/>
              <a:t>Water molecules</a:t>
            </a:r>
            <a:endParaRPr lang="en-US" dirty="0"/>
          </a:p>
        </p:txBody>
      </p:sp>
      <p:sp>
        <p:nvSpPr>
          <p:cNvPr id="8" name="TextBox 7"/>
          <p:cNvSpPr txBox="1"/>
          <p:nvPr/>
        </p:nvSpPr>
        <p:spPr>
          <a:xfrm>
            <a:off x="228600" y="2971800"/>
            <a:ext cx="1371600" cy="646331"/>
          </a:xfrm>
          <a:prstGeom prst="rect">
            <a:avLst/>
          </a:prstGeom>
          <a:noFill/>
        </p:spPr>
        <p:txBody>
          <a:bodyPr wrap="square" rtlCol="0">
            <a:spAutoFit/>
          </a:bodyPr>
          <a:lstStyle/>
          <a:p>
            <a:r>
              <a:rPr lang="en-US" dirty="0" smtClean="0"/>
              <a:t>Hydrogen molecules</a:t>
            </a:r>
            <a:endParaRPr lang="en-US" dirty="0"/>
          </a:p>
        </p:txBody>
      </p:sp>
      <p:sp>
        <p:nvSpPr>
          <p:cNvPr id="9" name="TextBox 8"/>
          <p:cNvSpPr txBox="1"/>
          <p:nvPr/>
        </p:nvSpPr>
        <p:spPr>
          <a:xfrm>
            <a:off x="152400" y="4343400"/>
            <a:ext cx="1371600" cy="646331"/>
          </a:xfrm>
          <a:prstGeom prst="rect">
            <a:avLst/>
          </a:prstGeom>
          <a:noFill/>
        </p:spPr>
        <p:txBody>
          <a:bodyPr wrap="square" rtlCol="0">
            <a:spAutoFit/>
          </a:bodyPr>
          <a:lstStyle/>
          <a:p>
            <a:r>
              <a:rPr lang="en-US" dirty="0" smtClean="0"/>
              <a:t>Oxygen molecule</a:t>
            </a:r>
            <a:endParaRPr lang="en-US" dirty="0"/>
          </a:p>
        </p:txBody>
      </p:sp>
      <p:cxnSp>
        <p:nvCxnSpPr>
          <p:cNvPr id="11" name="Straight Arrow Connector 10"/>
          <p:cNvCxnSpPr>
            <a:stCxn id="7" idx="1"/>
          </p:cNvCxnSpPr>
          <p:nvPr/>
        </p:nvCxnSpPr>
        <p:spPr>
          <a:xfrm rot="10800000">
            <a:off x="4495800" y="3048000"/>
            <a:ext cx="1447800" cy="18466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1"/>
          </p:cNvCxnSpPr>
          <p:nvPr/>
        </p:nvCxnSpPr>
        <p:spPr>
          <a:xfrm rot="10800000" flipV="1">
            <a:off x="4495800" y="3232666"/>
            <a:ext cx="1447800" cy="95833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p:cNvCxnSpPr>
          <p:nvPr/>
        </p:nvCxnSpPr>
        <p:spPr>
          <a:xfrm flipV="1">
            <a:off x="1600200" y="3124200"/>
            <a:ext cx="304800" cy="17076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p:cNvCxnSpPr>
          <p:nvPr/>
        </p:nvCxnSpPr>
        <p:spPr>
          <a:xfrm>
            <a:off x="1600200" y="3294966"/>
            <a:ext cx="381000" cy="89603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3"/>
          </p:cNvCxnSpPr>
          <p:nvPr/>
        </p:nvCxnSpPr>
        <p:spPr>
          <a:xfrm flipV="1">
            <a:off x="1524000" y="3886200"/>
            <a:ext cx="228600" cy="78036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723900" y="4076700"/>
            <a:ext cx="4953000"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800600" y="5334000"/>
            <a:ext cx="3352800" cy="646331"/>
          </a:xfrm>
          <a:prstGeom prst="rect">
            <a:avLst/>
          </a:prstGeom>
          <a:noFill/>
        </p:spPr>
        <p:txBody>
          <a:bodyPr wrap="square" rtlCol="0">
            <a:spAutoFit/>
          </a:bodyPr>
          <a:lstStyle/>
          <a:p>
            <a:r>
              <a:rPr lang="en-US" dirty="0" smtClean="0"/>
              <a:t>This reaction is the burning of hydrogen gas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Nuclear Science Basics</a:t>
            </a:r>
            <a:endParaRPr lang="en-US" dirty="0"/>
          </a:p>
        </p:txBody>
      </p:sp>
      <p:sp>
        <p:nvSpPr>
          <p:cNvPr id="3" name="Subtitle 2"/>
          <p:cNvSpPr>
            <a:spLocks noGrp="1"/>
          </p:cNvSpPr>
          <p:nvPr>
            <p:ph type="subTitle" idx="1"/>
          </p:nvPr>
        </p:nvSpPr>
        <p:spPr/>
        <p:txBody>
          <a:bodyPr/>
          <a:lstStyle/>
          <a:p>
            <a:r>
              <a:rPr lang="en-US" dirty="0" smtClean="0"/>
              <a:t>Prerequisite Material for the </a:t>
            </a:r>
          </a:p>
          <a:p>
            <a:r>
              <a:rPr lang="en-US" dirty="0" smtClean="0"/>
              <a:t>Nuclear Merit Badge Program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Chemical reactions are important to us since they can cause a change in forms of energy quite readily. </a:t>
            </a:r>
          </a:p>
          <a:p>
            <a:endParaRPr lang="en-US" dirty="0" smtClean="0"/>
          </a:p>
          <a:p>
            <a:r>
              <a:rPr lang="en-US" dirty="0" smtClean="0"/>
              <a:t>Think of the gas in your car. Energy is stored in the gasoline molecules and when it is burned in your engine, chemical energy is converted into mechanical energy to make the car run. </a:t>
            </a:r>
          </a:p>
          <a:p>
            <a:endParaRPr lang="en-US" dirty="0" smtClean="0"/>
          </a:p>
          <a:p>
            <a:r>
              <a:rPr lang="en-US" dirty="0" smtClean="0"/>
              <a:t>It can also go the other way. Think of ICYHOT. The cooling sensation you get is from a chemical reaction sucking the heat energy out of the surrounding air, and your sore muscle.</a:t>
            </a:r>
            <a:endParaRPr lang="en-US" dirty="0"/>
          </a:p>
        </p:txBody>
      </p:sp>
      <p:sp>
        <p:nvSpPr>
          <p:cNvPr id="2" name="Title 1"/>
          <p:cNvSpPr>
            <a:spLocks noGrp="1"/>
          </p:cNvSpPr>
          <p:nvPr>
            <p:ph type="title" idx="4294967295"/>
          </p:nvPr>
        </p:nvSpPr>
        <p:spPr>
          <a:xfrm>
            <a:off x="0" y="420624"/>
            <a:ext cx="8229600" cy="997014"/>
          </a:xfrm>
          <a:prstGeom prst="rect">
            <a:avLst/>
          </a:prstGeom>
        </p:spPr>
        <p:txBody>
          <a:bodyPr/>
          <a:lstStyle/>
          <a:p>
            <a:r>
              <a:rPr lang="en-US" dirty="0" smtClean="0"/>
              <a:t>Chemical Reactions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a:prstGeom prst="rect">
            <a:avLst/>
          </a:prstGeom>
        </p:spPr>
        <p:txBody>
          <a:bodyPr/>
          <a:lstStyle/>
          <a:p>
            <a:r>
              <a:rPr lang="en-US" dirty="0" smtClean="0"/>
              <a:t>Chemical Reactions</a:t>
            </a:r>
            <a:endParaRPr lang="en-US" dirty="0"/>
          </a:p>
        </p:txBody>
      </p:sp>
      <p:pic>
        <p:nvPicPr>
          <p:cNvPr id="51202" name="Picture 2" descr="http://blogs.rsvp.com.au/Wood-Fire.jpg"/>
          <p:cNvPicPr>
            <a:picLocks noChangeAspect="1" noChangeArrowheads="1"/>
          </p:cNvPicPr>
          <p:nvPr/>
        </p:nvPicPr>
        <p:blipFill>
          <a:blip r:embed="rId2" cstate="print"/>
          <a:srcRect/>
          <a:stretch>
            <a:fillRect/>
          </a:stretch>
        </p:blipFill>
        <p:spPr bwMode="auto">
          <a:xfrm>
            <a:off x="457200" y="2133600"/>
            <a:ext cx="2543175" cy="1905000"/>
          </a:xfrm>
          <a:prstGeom prst="rect">
            <a:avLst/>
          </a:prstGeom>
          <a:noFill/>
        </p:spPr>
      </p:pic>
      <p:pic>
        <p:nvPicPr>
          <p:cNvPr id="51204" name="Picture 4" descr="http://jchemed.chem.wisc.edu/JCESoft/CCA/CCA3/STILLS/ENDO2/ENDO2/64JPG48/11.JPG"/>
          <p:cNvPicPr>
            <a:picLocks noChangeAspect="1" noChangeArrowheads="1"/>
          </p:cNvPicPr>
          <p:nvPr/>
        </p:nvPicPr>
        <p:blipFill>
          <a:blip r:embed="rId3" cstate="print"/>
          <a:srcRect/>
          <a:stretch>
            <a:fillRect/>
          </a:stretch>
        </p:blipFill>
        <p:spPr bwMode="auto">
          <a:xfrm>
            <a:off x="2971800" y="4800600"/>
            <a:ext cx="2362200" cy="1771650"/>
          </a:xfrm>
          <a:prstGeom prst="rect">
            <a:avLst/>
          </a:prstGeom>
          <a:noFill/>
        </p:spPr>
      </p:pic>
      <p:pic>
        <p:nvPicPr>
          <p:cNvPr id="51206" name="Picture 6" descr="http://jchemed.chem.wisc.edu/JCESoft/CCA/CCA3/STILLS/ENDO2/ENDO2/64JPG48/16.JPG"/>
          <p:cNvPicPr>
            <a:picLocks noChangeAspect="1" noChangeArrowheads="1"/>
          </p:cNvPicPr>
          <p:nvPr/>
        </p:nvPicPr>
        <p:blipFill>
          <a:blip r:embed="rId4" cstate="print"/>
          <a:srcRect/>
          <a:stretch>
            <a:fillRect/>
          </a:stretch>
        </p:blipFill>
        <p:spPr bwMode="auto">
          <a:xfrm>
            <a:off x="6807200" y="4800600"/>
            <a:ext cx="2336800" cy="1752600"/>
          </a:xfrm>
          <a:prstGeom prst="rect">
            <a:avLst/>
          </a:prstGeom>
          <a:noFill/>
        </p:spPr>
      </p:pic>
      <p:cxnSp>
        <p:nvCxnSpPr>
          <p:cNvPr id="8" name="Straight Arrow Connector 7"/>
          <p:cNvCxnSpPr/>
          <p:nvPr/>
        </p:nvCxnSpPr>
        <p:spPr>
          <a:xfrm>
            <a:off x="5181600" y="5943600"/>
            <a:ext cx="21336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76800" y="1676400"/>
            <a:ext cx="3276600" cy="2031325"/>
          </a:xfrm>
          <a:prstGeom prst="rect">
            <a:avLst/>
          </a:prstGeom>
          <a:noFill/>
        </p:spPr>
        <p:txBody>
          <a:bodyPr wrap="square" rtlCol="0">
            <a:spAutoFit/>
          </a:bodyPr>
          <a:lstStyle/>
          <a:p>
            <a:r>
              <a:rPr lang="en-US" dirty="0" smtClean="0"/>
              <a:t>As you can see this reaction is sucking energy into the substance, lowering the temperature. Not by a whole lot, but typically these reactions are hard to make happen.</a:t>
            </a:r>
            <a:endParaRPr lang="en-US" dirty="0"/>
          </a:p>
        </p:txBody>
      </p:sp>
      <p:cxnSp>
        <p:nvCxnSpPr>
          <p:cNvPr id="10" name="Straight Arrow Connector 9"/>
          <p:cNvCxnSpPr>
            <a:stCxn id="9" idx="2"/>
          </p:cNvCxnSpPr>
          <p:nvPr/>
        </p:nvCxnSpPr>
        <p:spPr>
          <a:xfrm rot="16200000" flipH="1">
            <a:off x="6483012" y="3739813"/>
            <a:ext cx="2083477" cy="20193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2"/>
          </p:cNvCxnSpPr>
          <p:nvPr/>
        </p:nvCxnSpPr>
        <p:spPr>
          <a:xfrm rot="5400000">
            <a:off x="4616113" y="3892212"/>
            <a:ext cx="2083475" cy="17145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4800" y="4533900"/>
            <a:ext cx="2514600" cy="1754326"/>
          </a:xfrm>
          <a:prstGeom prst="rect">
            <a:avLst/>
          </a:prstGeom>
          <a:noFill/>
        </p:spPr>
        <p:txBody>
          <a:bodyPr wrap="square" rtlCol="0">
            <a:spAutoFit/>
          </a:bodyPr>
          <a:lstStyle/>
          <a:p>
            <a:r>
              <a:rPr lang="en-US" dirty="0" smtClean="0"/>
              <a:t>This reaction we all know. By burning the logs energy is released into area, warming the air and your wet socks.</a:t>
            </a:r>
            <a:endParaRPr lang="en-US" dirty="0"/>
          </a:p>
        </p:txBody>
      </p:sp>
      <p:cxnSp>
        <p:nvCxnSpPr>
          <p:cNvPr id="20" name="Straight Arrow Connector 19"/>
          <p:cNvCxnSpPr>
            <a:stCxn id="19" idx="0"/>
            <a:endCxn id="51202" idx="2"/>
          </p:cNvCxnSpPr>
          <p:nvPr/>
        </p:nvCxnSpPr>
        <p:spPr>
          <a:xfrm flipV="1">
            <a:off x="1562100" y="4038600"/>
            <a:ext cx="166688" cy="4953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While chemistry concerns the interactions between </a:t>
            </a:r>
            <a:r>
              <a:rPr lang="en-US" b="1" dirty="0" smtClean="0"/>
              <a:t>atoms</a:t>
            </a:r>
            <a:r>
              <a:rPr lang="en-US" dirty="0" smtClean="0"/>
              <a:t>, nuclear science concerns the interactions between </a:t>
            </a:r>
            <a:r>
              <a:rPr lang="en-US" b="1" dirty="0" smtClean="0"/>
              <a:t>parts of atoms</a:t>
            </a:r>
            <a:r>
              <a:rPr lang="en-US" dirty="0" smtClean="0"/>
              <a:t>. </a:t>
            </a:r>
          </a:p>
          <a:p>
            <a:endParaRPr lang="en-US" dirty="0" smtClean="0"/>
          </a:p>
          <a:p>
            <a:r>
              <a:rPr lang="en-US" dirty="0" smtClean="0"/>
              <a:t>This is very exciting! </a:t>
            </a:r>
          </a:p>
          <a:p>
            <a:endParaRPr lang="en-US" dirty="0" smtClean="0"/>
          </a:p>
          <a:p>
            <a:r>
              <a:rPr lang="en-US" b="1" dirty="0" smtClean="0"/>
              <a:t>Nuclear reactions </a:t>
            </a:r>
            <a:r>
              <a:rPr lang="en-US" dirty="0" smtClean="0"/>
              <a:t>can cause atoms to change elements, emit high energy waves, shoot off parts of their nucleus, and even explode. </a:t>
            </a:r>
            <a:endParaRPr lang="en-US" dirty="0"/>
          </a:p>
        </p:txBody>
      </p:sp>
      <p:sp>
        <p:nvSpPr>
          <p:cNvPr id="2" name="Title 1"/>
          <p:cNvSpPr>
            <a:spLocks noGrp="1"/>
          </p:cNvSpPr>
          <p:nvPr>
            <p:ph type="title" idx="4294967295"/>
          </p:nvPr>
        </p:nvSpPr>
        <p:spPr>
          <a:xfrm>
            <a:off x="0" y="283464"/>
            <a:ext cx="8229600" cy="1134174"/>
          </a:xfrm>
          <a:prstGeom prst="rect">
            <a:avLst/>
          </a:prstGeom>
        </p:spPr>
        <p:txBody>
          <a:bodyPr>
            <a:noAutofit/>
          </a:bodyPr>
          <a:lstStyle/>
          <a:p>
            <a:r>
              <a:rPr lang="en-US" sz="3600" dirty="0" smtClean="0"/>
              <a:t>Why Nuclear Science is </a:t>
            </a:r>
            <a:br>
              <a:rPr lang="en-US" sz="3600" dirty="0" smtClean="0"/>
            </a:br>
            <a:r>
              <a:rPr lang="en-US" sz="3600" dirty="0" smtClean="0"/>
              <a:t>Different</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29184"/>
            <a:ext cx="8229600" cy="1088454"/>
          </a:xfrm>
          <a:prstGeom prst="rect">
            <a:avLst/>
          </a:prstGeom>
        </p:spPr>
        <p:txBody>
          <a:bodyPr>
            <a:normAutofit fontScale="90000"/>
          </a:bodyPr>
          <a:lstStyle/>
          <a:p>
            <a:r>
              <a:rPr lang="en-US" sz="3600" dirty="0" smtClean="0"/>
              <a:t>Examples of Nuclear </a:t>
            </a:r>
            <a:br>
              <a:rPr lang="en-US" sz="3600" dirty="0" smtClean="0"/>
            </a:br>
            <a:r>
              <a:rPr lang="en-US" sz="3600" dirty="0" smtClean="0"/>
              <a:t>Reactions</a:t>
            </a:r>
            <a:endParaRPr lang="en-US" sz="3600" dirty="0"/>
          </a:p>
        </p:txBody>
      </p:sp>
      <p:pic>
        <p:nvPicPr>
          <p:cNvPr id="52226" name="Picture 2" descr="http://www.hpwt.de/Alphae.gif"/>
          <p:cNvPicPr>
            <a:picLocks noChangeAspect="1" noChangeArrowheads="1"/>
          </p:cNvPicPr>
          <p:nvPr/>
        </p:nvPicPr>
        <p:blipFill>
          <a:blip r:embed="rId2" cstate="print"/>
          <a:srcRect/>
          <a:stretch>
            <a:fillRect/>
          </a:stretch>
        </p:blipFill>
        <p:spPr bwMode="auto">
          <a:xfrm>
            <a:off x="456873" y="1611362"/>
            <a:ext cx="2781626" cy="1981200"/>
          </a:xfrm>
          <a:prstGeom prst="rect">
            <a:avLst/>
          </a:prstGeom>
          <a:noFill/>
        </p:spPr>
      </p:pic>
      <p:pic>
        <p:nvPicPr>
          <p:cNvPr id="52228" name="Picture 4" descr="http://whyfiles.org/130nukes/images/fission.jpg"/>
          <p:cNvPicPr>
            <a:picLocks noChangeAspect="1" noChangeArrowheads="1"/>
          </p:cNvPicPr>
          <p:nvPr/>
        </p:nvPicPr>
        <p:blipFill>
          <a:blip r:embed="rId3" cstate="print"/>
          <a:srcRect/>
          <a:stretch>
            <a:fillRect/>
          </a:stretch>
        </p:blipFill>
        <p:spPr bwMode="auto">
          <a:xfrm>
            <a:off x="5147733" y="1571625"/>
            <a:ext cx="3810000" cy="2543175"/>
          </a:xfrm>
          <a:prstGeom prst="rect">
            <a:avLst/>
          </a:prstGeom>
          <a:noFill/>
        </p:spPr>
      </p:pic>
      <p:pic>
        <p:nvPicPr>
          <p:cNvPr id="52230" name="Picture 6" descr="http://www.hpwt.de/Gammae.gif"/>
          <p:cNvPicPr>
            <a:picLocks noChangeAspect="1" noChangeArrowheads="1"/>
          </p:cNvPicPr>
          <p:nvPr/>
        </p:nvPicPr>
        <p:blipFill>
          <a:blip r:embed="rId4" cstate="print"/>
          <a:srcRect/>
          <a:stretch>
            <a:fillRect/>
          </a:stretch>
        </p:blipFill>
        <p:spPr bwMode="auto">
          <a:xfrm>
            <a:off x="228599" y="4114800"/>
            <a:ext cx="3209569" cy="2286000"/>
          </a:xfrm>
          <a:prstGeom prst="rect">
            <a:avLst/>
          </a:prstGeom>
          <a:noFill/>
        </p:spPr>
      </p:pic>
      <p:sp>
        <p:nvSpPr>
          <p:cNvPr id="7" name="TextBox 6"/>
          <p:cNvSpPr txBox="1"/>
          <p:nvPr/>
        </p:nvSpPr>
        <p:spPr>
          <a:xfrm>
            <a:off x="5943600" y="4953000"/>
            <a:ext cx="3200400" cy="1200329"/>
          </a:xfrm>
          <a:prstGeom prst="rect">
            <a:avLst/>
          </a:prstGeom>
          <a:noFill/>
        </p:spPr>
        <p:txBody>
          <a:bodyPr wrap="square" rtlCol="0">
            <a:spAutoFit/>
          </a:bodyPr>
          <a:lstStyle/>
          <a:p>
            <a:r>
              <a:rPr lang="en-US" dirty="0" smtClean="0"/>
              <a:t>Even atoms can explode! An amazing discovery, this is how nuclear power plants produce their power.</a:t>
            </a:r>
            <a:endParaRPr lang="en-US" dirty="0"/>
          </a:p>
        </p:txBody>
      </p:sp>
      <p:sp>
        <p:nvSpPr>
          <p:cNvPr id="8" name="TextBox 7"/>
          <p:cNvSpPr txBox="1"/>
          <p:nvPr/>
        </p:nvSpPr>
        <p:spPr>
          <a:xfrm>
            <a:off x="3238499" y="1447800"/>
            <a:ext cx="1828800" cy="2308324"/>
          </a:xfrm>
          <a:prstGeom prst="rect">
            <a:avLst/>
          </a:prstGeom>
          <a:noFill/>
        </p:spPr>
        <p:txBody>
          <a:bodyPr wrap="square" rtlCol="0">
            <a:spAutoFit/>
          </a:bodyPr>
          <a:lstStyle/>
          <a:p>
            <a:r>
              <a:rPr lang="en-US" dirty="0" smtClean="0"/>
              <a:t>You can see this atom threw off some of its nucleus. Since some protons left, it changed elements as well. </a:t>
            </a:r>
            <a:endParaRPr lang="en-US" dirty="0"/>
          </a:p>
        </p:txBody>
      </p:sp>
      <p:sp>
        <p:nvSpPr>
          <p:cNvPr id="9" name="TextBox 8"/>
          <p:cNvSpPr txBox="1"/>
          <p:nvPr/>
        </p:nvSpPr>
        <p:spPr>
          <a:xfrm>
            <a:off x="3627119" y="4193738"/>
            <a:ext cx="2057400" cy="2585323"/>
          </a:xfrm>
          <a:prstGeom prst="rect">
            <a:avLst/>
          </a:prstGeom>
          <a:noFill/>
        </p:spPr>
        <p:txBody>
          <a:bodyPr wrap="square" rtlCol="0">
            <a:spAutoFit/>
          </a:bodyPr>
          <a:lstStyle/>
          <a:p>
            <a:r>
              <a:rPr lang="en-US" dirty="0" smtClean="0"/>
              <a:t>This atom was too energetic (the * next to its symbol stands for that) and so it lost energy by shooting off a very high energy wave</a:t>
            </a:r>
            <a:endParaRPr lang="en-US" dirty="0"/>
          </a:p>
        </p:txBody>
      </p:sp>
      <p:cxnSp>
        <p:nvCxnSpPr>
          <p:cNvPr id="10" name="Straight Arrow Connector 9"/>
          <p:cNvCxnSpPr>
            <a:stCxn id="8" idx="1"/>
          </p:cNvCxnSpPr>
          <p:nvPr/>
        </p:nvCxnSpPr>
        <p:spPr>
          <a:xfrm flipH="1" flipV="1">
            <a:off x="2552699" y="2438402"/>
            <a:ext cx="685800" cy="16356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1"/>
          </p:cNvCxnSpPr>
          <p:nvPr/>
        </p:nvCxnSpPr>
        <p:spPr>
          <a:xfrm rot="10800000">
            <a:off x="2788919" y="5336738"/>
            <a:ext cx="838200" cy="14966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rot="16200000" flipV="1">
            <a:off x="6667500" y="4076700"/>
            <a:ext cx="1600200" cy="152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While nuclear reactions are sometimes harder to see than chemical reactions, we still encounter them. Every time you go outside and feel the sun’s warming rays you are feeling the product of a nuclear reaction. </a:t>
            </a:r>
            <a:r>
              <a:rPr lang="en-US" b="1" dirty="0" smtClean="0"/>
              <a:t>Stars</a:t>
            </a:r>
            <a:r>
              <a:rPr lang="en-US" dirty="0" smtClean="0"/>
              <a:t>, like our sun, produce their light and heat by </a:t>
            </a:r>
            <a:r>
              <a:rPr lang="en-US" b="1" dirty="0" smtClean="0"/>
              <a:t>nuclear reactions</a:t>
            </a:r>
            <a:r>
              <a:rPr lang="en-US" dirty="0" smtClean="0"/>
              <a:t>. There are other sources of radiation that we come in contact with every day, but we can’t see the reactions. Here are some common naturally radioactive objects:</a:t>
            </a:r>
          </a:p>
          <a:p>
            <a:endParaRPr lang="en-US" dirty="0" smtClean="0"/>
          </a:p>
          <a:p>
            <a:pPr lvl="1"/>
            <a:r>
              <a:rPr lang="en-US" dirty="0" smtClean="0"/>
              <a:t>Bananas</a:t>
            </a:r>
          </a:p>
          <a:p>
            <a:pPr lvl="1"/>
            <a:r>
              <a:rPr lang="en-US" dirty="0" smtClean="0"/>
              <a:t>Lantern mantles</a:t>
            </a:r>
          </a:p>
          <a:p>
            <a:pPr lvl="1"/>
            <a:r>
              <a:rPr lang="en-US" dirty="0" smtClean="0"/>
              <a:t>Natural gas</a:t>
            </a:r>
          </a:p>
          <a:p>
            <a:pPr lvl="1"/>
            <a:r>
              <a:rPr lang="en-US" dirty="0" smtClean="0"/>
              <a:t>Some smoke detectors</a:t>
            </a:r>
          </a:p>
          <a:p>
            <a:pPr lvl="1"/>
            <a:endParaRPr lang="en-US" dirty="0"/>
          </a:p>
        </p:txBody>
      </p:sp>
      <p:sp>
        <p:nvSpPr>
          <p:cNvPr id="2" name="Title 1"/>
          <p:cNvSpPr>
            <a:spLocks noGrp="1"/>
          </p:cNvSpPr>
          <p:nvPr>
            <p:ph type="title" idx="4294967295"/>
          </p:nvPr>
        </p:nvSpPr>
        <p:spPr>
          <a:xfrm>
            <a:off x="0" y="274638"/>
            <a:ext cx="8229600" cy="1143000"/>
          </a:xfrm>
          <a:prstGeom prst="rect">
            <a:avLst/>
          </a:prstGeom>
        </p:spPr>
        <p:txBody>
          <a:bodyPr>
            <a:normAutofit fontScale="90000"/>
          </a:bodyPr>
          <a:lstStyle/>
          <a:p>
            <a:r>
              <a:rPr lang="en-US" sz="3600" dirty="0" smtClean="0"/>
              <a:t>Why Nuclear Science is </a:t>
            </a:r>
            <a:br>
              <a:rPr lang="en-US" sz="3600" dirty="0" smtClean="0"/>
            </a:br>
            <a:r>
              <a:rPr lang="en-US" sz="3600" dirty="0" smtClean="0"/>
              <a:t>Different</a:t>
            </a:r>
            <a:endParaRPr lang="en-US"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curious.astro.cornell.edu/images/xraysun.gif"/>
          <p:cNvPicPr>
            <a:picLocks noChangeAspect="1" noChangeArrowheads="1"/>
          </p:cNvPicPr>
          <p:nvPr/>
        </p:nvPicPr>
        <p:blipFill>
          <a:blip r:embed="rId2" cstate="print"/>
          <a:srcRect/>
          <a:stretch>
            <a:fillRect/>
          </a:stretch>
        </p:blipFill>
        <p:spPr bwMode="auto">
          <a:xfrm>
            <a:off x="413808" y="1540037"/>
            <a:ext cx="2057400" cy="2053318"/>
          </a:xfrm>
          <a:prstGeom prst="rect">
            <a:avLst/>
          </a:prstGeom>
          <a:noFill/>
        </p:spPr>
      </p:pic>
      <p:pic>
        <p:nvPicPr>
          <p:cNvPr id="53254" name="Picture 6" descr="http://nazret.com/blog/media/blogs/new/banana.jpg"/>
          <p:cNvPicPr>
            <a:picLocks noChangeAspect="1" noChangeArrowheads="1"/>
          </p:cNvPicPr>
          <p:nvPr/>
        </p:nvPicPr>
        <p:blipFill>
          <a:blip r:embed="rId3" cstate="print"/>
          <a:srcRect/>
          <a:stretch>
            <a:fillRect/>
          </a:stretch>
        </p:blipFill>
        <p:spPr bwMode="auto">
          <a:xfrm>
            <a:off x="6534150" y="1562030"/>
            <a:ext cx="2095500" cy="1639957"/>
          </a:xfrm>
          <a:prstGeom prst="rect">
            <a:avLst/>
          </a:prstGeom>
          <a:noFill/>
        </p:spPr>
      </p:pic>
      <p:pic>
        <p:nvPicPr>
          <p:cNvPr id="53256" name="Picture 8" descr="http://media.rei.com/media/654029Lrg.jpg"/>
          <p:cNvPicPr>
            <a:picLocks noChangeAspect="1" noChangeArrowheads="1"/>
          </p:cNvPicPr>
          <p:nvPr/>
        </p:nvPicPr>
        <p:blipFill>
          <a:blip r:embed="rId4" cstate="print"/>
          <a:srcRect/>
          <a:stretch>
            <a:fillRect/>
          </a:stretch>
        </p:blipFill>
        <p:spPr bwMode="auto">
          <a:xfrm>
            <a:off x="6477000" y="4243679"/>
            <a:ext cx="2209800" cy="2209801"/>
          </a:xfrm>
          <a:prstGeom prst="rect">
            <a:avLst/>
          </a:prstGeom>
          <a:noFill/>
        </p:spPr>
      </p:pic>
      <p:pic>
        <p:nvPicPr>
          <p:cNvPr id="53258" name="Picture 10" descr="http://images.publicradio.org/content/2007/06/25/20070625_naturalgas_72391029_18.jpg"/>
          <p:cNvPicPr>
            <a:picLocks noChangeAspect="1" noChangeArrowheads="1"/>
          </p:cNvPicPr>
          <p:nvPr/>
        </p:nvPicPr>
        <p:blipFill>
          <a:blip r:embed="rId5" cstate="print"/>
          <a:srcRect/>
          <a:stretch>
            <a:fillRect/>
          </a:stretch>
        </p:blipFill>
        <p:spPr bwMode="auto">
          <a:xfrm>
            <a:off x="413808" y="4243679"/>
            <a:ext cx="2057400" cy="2057400"/>
          </a:xfrm>
          <a:prstGeom prst="rect">
            <a:avLst/>
          </a:prstGeom>
          <a:noFill/>
        </p:spPr>
      </p:pic>
      <p:sp>
        <p:nvSpPr>
          <p:cNvPr id="9" name="TextBox 8"/>
          <p:cNvSpPr txBox="1"/>
          <p:nvPr/>
        </p:nvSpPr>
        <p:spPr>
          <a:xfrm>
            <a:off x="2628900" y="1562030"/>
            <a:ext cx="1905000" cy="2031325"/>
          </a:xfrm>
          <a:prstGeom prst="rect">
            <a:avLst/>
          </a:prstGeom>
          <a:noFill/>
        </p:spPr>
        <p:txBody>
          <a:bodyPr wrap="square" rtlCol="0">
            <a:spAutoFit/>
          </a:bodyPr>
          <a:lstStyle/>
          <a:p>
            <a:r>
              <a:rPr lang="en-US" dirty="0" smtClean="0"/>
              <a:t>The sun is a giant fusion reactor, producing lots of energy to warm all of its planets </a:t>
            </a:r>
            <a:endParaRPr lang="en-US" dirty="0"/>
          </a:p>
        </p:txBody>
      </p:sp>
      <p:sp>
        <p:nvSpPr>
          <p:cNvPr id="10" name="TextBox 9"/>
          <p:cNvSpPr txBox="1"/>
          <p:nvPr/>
        </p:nvSpPr>
        <p:spPr>
          <a:xfrm>
            <a:off x="4686300" y="1451503"/>
            <a:ext cx="1905000" cy="2585323"/>
          </a:xfrm>
          <a:prstGeom prst="rect">
            <a:avLst/>
          </a:prstGeom>
          <a:noFill/>
        </p:spPr>
        <p:txBody>
          <a:bodyPr wrap="square" rtlCol="0">
            <a:spAutoFit/>
          </a:bodyPr>
          <a:lstStyle/>
          <a:p>
            <a:r>
              <a:rPr lang="en-US" dirty="0" smtClean="0"/>
              <a:t>Bananas are great for you. They contain large amounts of potassium, which has a naturally radioactive isotope. (</a:t>
            </a:r>
            <a:r>
              <a:rPr lang="en-US" baseline="30000" dirty="0" smtClean="0"/>
              <a:t>40</a:t>
            </a:r>
            <a:r>
              <a:rPr lang="en-US" dirty="0" smtClean="0"/>
              <a:t>K)</a:t>
            </a:r>
            <a:endParaRPr lang="en-US" dirty="0"/>
          </a:p>
        </p:txBody>
      </p:sp>
      <p:sp>
        <p:nvSpPr>
          <p:cNvPr id="11" name="TextBox 10"/>
          <p:cNvSpPr txBox="1"/>
          <p:nvPr/>
        </p:nvSpPr>
        <p:spPr>
          <a:xfrm>
            <a:off x="2628900" y="4243679"/>
            <a:ext cx="1676400" cy="1754326"/>
          </a:xfrm>
          <a:prstGeom prst="rect">
            <a:avLst/>
          </a:prstGeom>
          <a:noFill/>
        </p:spPr>
        <p:txBody>
          <a:bodyPr wrap="square" rtlCol="0">
            <a:spAutoFit/>
          </a:bodyPr>
          <a:lstStyle/>
          <a:p>
            <a:r>
              <a:rPr lang="en-US" dirty="0" smtClean="0"/>
              <a:t>Natural gas has radon in it, a naturally occurring, radioactive gas</a:t>
            </a:r>
            <a:endParaRPr lang="en-US" dirty="0"/>
          </a:p>
        </p:txBody>
      </p:sp>
      <p:sp>
        <p:nvSpPr>
          <p:cNvPr id="12" name="TextBox 11"/>
          <p:cNvSpPr txBox="1"/>
          <p:nvPr/>
        </p:nvSpPr>
        <p:spPr>
          <a:xfrm>
            <a:off x="4800600" y="4243679"/>
            <a:ext cx="1676400" cy="1754326"/>
          </a:xfrm>
          <a:prstGeom prst="rect">
            <a:avLst/>
          </a:prstGeom>
          <a:noFill/>
        </p:spPr>
        <p:txBody>
          <a:bodyPr wrap="square" rtlCol="0">
            <a:spAutoFit/>
          </a:bodyPr>
          <a:lstStyle/>
          <a:p>
            <a:r>
              <a:rPr lang="en-US" dirty="0" smtClean="0"/>
              <a:t>Lantern mantles are produced with thorium, a radioactive heavy metal</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When looking at changes in the nucleus of an atom you must consider that there are many things that can happen. We will review a few of these changes that are important to nuclear science.</a:t>
            </a:r>
            <a:endParaRPr lang="en-US" dirty="0"/>
          </a:p>
        </p:txBody>
      </p:sp>
      <p:sp>
        <p:nvSpPr>
          <p:cNvPr id="2" name="Title 1"/>
          <p:cNvSpPr>
            <a:spLocks noGrp="1"/>
          </p:cNvSpPr>
          <p:nvPr>
            <p:ph type="title" idx="4294967295"/>
          </p:nvPr>
        </p:nvSpPr>
        <p:spPr>
          <a:xfrm>
            <a:off x="0" y="420624"/>
            <a:ext cx="8229600" cy="997014"/>
          </a:xfrm>
          <a:prstGeom prst="rect">
            <a:avLst/>
          </a:prstGeom>
        </p:spPr>
        <p:txBody>
          <a:bodyPr/>
          <a:lstStyle/>
          <a:p>
            <a:r>
              <a:rPr lang="en-US" dirty="0" smtClean="0"/>
              <a:t>Nuclear </a:t>
            </a:r>
            <a:r>
              <a:rPr lang="en-US" dirty="0"/>
              <a:t>S</a:t>
            </a:r>
            <a:r>
              <a:rPr lang="en-US" dirty="0" smtClean="0"/>
              <a:t>cience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The most common nuclear reaction is radioactive decay. That is when a nucleus has too much energy and expends this excess energy in either the form of a particle or wave.</a:t>
            </a:r>
          </a:p>
          <a:p>
            <a:endParaRPr lang="en-US" dirty="0" smtClean="0"/>
          </a:p>
          <a:p>
            <a:r>
              <a:rPr lang="en-US" b="1" dirty="0" smtClean="0"/>
              <a:t>Particle decay </a:t>
            </a:r>
            <a:r>
              <a:rPr lang="en-US" dirty="0" smtClean="0"/>
              <a:t>releases part of the nucleus in the form of various sub-atomic particles.</a:t>
            </a:r>
          </a:p>
          <a:p>
            <a:endParaRPr lang="en-US" dirty="0" smtClean="0"/>
          </a:p>
          <a:p>
            <a:r>
              <a:rPr lang="en-US" b="1" dirty="0" smtClean="0"/>
              <a:t>Gamma</a:t>
            </a:r>
            <a:r>
              <a:rPr lang="en-US" b="1" dirty="0" smtClean="0"/>
              <a:t> </a:t>
            </a:r>
            <a:r>
              <a:rPr lang="en-US" b="1" dirty="0" smtClean="0"/>
              <a:t>decay </a:t>
            </a:r>
            <a:r>
              <a:rPr lang="en-US" dirty="0" smtClean="0"/>
              <a:t>does not release any material but releases energy in a form very similar to that of a light wave. </a:t>
            </a:r>
            <a:endParaRPr lang="en-US" dirty="0"/>
          </a:p>
        </p:txBody>
      </p:sp>
      <p:sp>
        <p:nvSpPr>
          <p:cNvPr id="2" name="Title 1"/>
          <p:cNvSpPr>
            <a:spLocks noGrp="1"/>
          </p:cNvSpPr>
          <p:nvPr>
            <p:ph type="title" idx="4294967295"/>
          </p:nvPr>
        </p:nvSpPr>
        <p:spPr>
          <a:xfrm>
            <a:off x="0" y="420624"/>
            <a:ext cx="8229600" cy="997014"/>
          </a:xfrm>
          <a:prstGeom prst="rect">
            <a:avLst/>
          </a:prstGeom>
        </p:spPr>
        <p:txBody>
          <a:bodyPr/>
          <a:lstStyle/>
          <a:p>
            <a:r>
              <a:rPr lang="en-US" dirty="0" smtClean="0"/>
              <a:t>Radioactive Decay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33090" y="4331259"/>
            <a:ext cx="7425110" cy="1794904"/>
          </a:xfrm>
        </p:spPr>
        <p:txBody>
          <a:bodyPr>
            <a:normAutofit fontScale="70000" lnSpcReduction="20000"/>
          </a:bodyPr>
          <a:lstStyle/>
          <a:p>
            <a:r>
              <a:rPr lang="en-US" dirty="0" smtClean="0"/>
              <a:t>This image shows the four most common types of decay. No atom will decay emitting all of these particles at once. But one atom could decay each of these ways emitting each particle one at a time. Out of all of these the gamma ray is the only one with out mass.</a:t>
            </a:r>
          </a:p>
          <a:p>
            <a:endParaRPr lang="en-US" dirty="0"/>
          </a:p>
        </p:txBody>
      </p:sp>
      <p:sp>
        <p:nvSpPr>
          <p:cNvPr id="2" name="Title 1"/>
          <p:cNvSpPr>
            <a:spLocks noGrp="1"/>
          </p:cNvSpPr>
          <p:nvPr>
            <p:ph type="title" idx="4294967295"/>
          </p:nvPr>
        </p:nvSpPr>
        <p:spPr>
          <a:xfrm>
            <a:off x="0" y="411480"/>
            <a:ext cx="8229600" cy="1006158"/>
          </a:xfrm>
          <a:prstGeom prst="rect">
            <a:avLst/>
          </a:prstGeom>
        </p:spPr>
        <p:txBody>
          <a:bodyPr/>
          <a:lstStyle/>
          <a:p>
            <a:r>
              <a:rPr lang="en-US" dirty="0" smtClean="0"/>
              <a:t>Radioactive Decay</a:t>
            </a:r>
            <a:endParaRPr lang="en-US" dirty="0"/>
          </a:p>
        </p:txBody>
      </p:sp>
      <p:pic>
        <p:nvPicPr>
          <p:cNvPr id="13316" name="Picture 4" descr="http://www.freedomforfission.org.uk/img/emission.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35000"/>
                    </a14:imgEffect>
                  </a14:imgLayer>
                </a14:imgProps>
              </a:ext>
            </a:extLst>
          </a:blip>
          <a:srcRect/>
          <a:stretch>
            <a:fillRect/>
          </a:stretch>
        </p:blipFill>
        <p:spPr bwMode="auto">
          <a:xfrm>
            <a:off x="2362200" y="1614017"/>
            <a:ext cx="4495800" cy="271724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19878"/>
            <a:ext cx="8229600" cy="997760"/>
          </a:xfrm>
          <a:prstGeom prst="rect">
            <a:avLst/>
          </a:prstGeom>
        </p:spPr>
        <p:txBody>
          <a:bodyPr/>
          <a:lstStyle/>
          <a:p>
            <a:r>
              <a:rPr lang="en-US" dirty="0" smtClean="0"/>
              <a:t>Radioactive Decay</a:t>
            </a:r>
            <a:endParaRPr lang="en-US" dirty="0"/>
          </a:p>
        </p:txBody>
      </p:sp>
      <p:pic>
        <p:nvPicPr>
          <p:cNvPr id="57348" name="Picture 4" descr="http://www-np.ucy.ac.cy/radio_isotopes/wwwen/Alpha/alpha_decay.jpg"/>
          <p:cNvPicPr>
            <a:picLocks noChangeAspect="1" noChangeArrowheads="1"/>
          </p:cNvPicPr>
          <p:nvPr/>
        </p:nvPicPr>
        <p:blipFill>
          <a:blip r:embed="rId2" cstate="print"/>
          <a:srcRect/>
          <a:stretch>
            <a:fillRect/>
          </a:stretch>
        </p:blipFill>
        <p:spPr bwMode="auto">
          <a:xfrm>
            <a:off x="426720" y="1628893"/>
            <a:ext cx="4648200" cy="2114931"/>
          </a:xfrm>
          <a:prstGeom prst="rect">
            <a:avLst/>
          </a:prstGeom>
          <a:noFill/>
        </p:spPr>
      </p:pic>
      <p:pic>
        <p:nvPicPr>
          <p:cNvPr id="57350" name="Picture 6" descr="http://www.ionactive.co.uk/uploadedimages/Ionactive-Co-60-Gamma-Decay.jpg"/>
          <p:cNvPicPr>
            <a:picLocks noChangeAspect="1" noChangeArrowheads="1"/>
          </p:cNvPicPr>
          <p:nvPr/>
        </p:nvPicPr>
        <p:blipFill>
          <a:blip r:embed="rId3" cstate="print"/>
          <a:srcRect/>
          <a:stretch>
            <a:fillRect/>
          </a:stretch>
        </p:blipFill>
        <p:spPr bwMode="auto">
          <a:xfrm>
            <a:off x="5029200" y="3810000"/>
            <a:ext cx="3810000" cy="2857500"/>
          </a:xfrm>
          <a:prstGeom prst="rect">
            <a:avLst/>
          </a:prstGeom>
          <a:noFill/>
        </p:spPr>
      </p:pic>
      <p:sp>
        <p:nvSpPr>
          <p:cNvPr id="7" name="TextBox 6"/>
          <p:cNvSpPr txBox="1"/>
          <p:nvPr/>
        </p:nvSpPr>
        <p:spPr>
          <a:xfrm>
            <a:off x="5745480" y="1628893"/>
            <a:ext cx="3657600" cy="369332"/>
          </a:xfrm>
          <a:prstGeom prst="rect">
            <a:avLst/>
          </a:prstGeom>
          <a:noFill/>
        </p:spPr>
        <p:txBody>
          <a:bodyPr wrap="square" rtlCol="0">
            <a:spAutoFit/>
          </a:bodyPr>
          <a:lstStyle/>
          <a:p>
            <a:r>
              <a:rPr lang="en-US" dirty="0" smtClean="0"/>
              <a:t>Particle decay</a:t>
            </a:r>
            <a:endParaRPr lang="en-US" dirty="0"/>
          </a:p>
        </p:txBody>
      </p:sp>
      <p:sp>
        <p:nvSpPr>
          <p:cNvPr id="8" name="TextBox 7"/>
          <p:cNvSpPr txBox="1"/>
          <p:nvPr/>
        </p:nvSpPr>
        <p:spPr>
          <a:xfrm>
            <a:off x="1066800" y="3953470"/>
            <a:ext cx="3581400" cy="923330"/>
          </a:xfrm>
          <a:prstGeom prst="rect">
            <a:avLst/>
          </a:prstGeom>
          <a:noFill/>
        </p:spPr>
        <p:txBody>
          <a:bodyPr wrap="square" rtlCol="0">
            <a:spAutoFit/>
          </a:bodyPr>
          <a:lstStyle/>
          <a:p>
            <a:r>
              <a:rPr lang="en-US" dirty="0" smtClean="0"/>
              <a:t>This is a wave decay, but you can see particles are also coming off, this is very common</a:t>
            </a:r>
            <a:endParaRPr lang="en-US" dirty="0"/>
          </a:p>
        </p:txBody>
      </p:sp>
      <p:cxnSp>
        <p:nvCxnSpPr>
          <p:cNvPr id="9" name="Straight Arrow Connector 8"/>
          <p:cNvCxnSpPr>
            <a:stCxn id="8" idx="3"/>
          </p:cNvCxnSpPr>
          <p:nvPr/>
        </p:nvCxnSpPr>
        <p:spPr>
          <a:xfrm flipV="1">
            <a:off x="4648200" y="4410670"/>
            <a:ext cx="914400" cy="446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1"/>
          </p:cNvCxnSpPr>
          <p:nvPr/>
        </p:nvCxnSpPr>
        <p:spPr>
          <a:xfrm rot="10800000" flipV="1">
            <a:off x="5059680" y="1813559"/>
            <a:ext cx="685800" cy="27253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924800" y="2501693"/>
            <a:ext cx="990600" cy="369332"/>
          </a:xfrm>
          <a:prstGeom prst="rect">
            <a:avLst/>
          </a:prstGeom>
          <a:noFill/>
        </p:spPr>
        <p:txBody>
          <a:bodyPr wrap="square" rtlCol="0">
            <a:spAutoFit/>
          </a:bodyPr>
          <a:lstStyle/>
          <a:p>
            <a:r>
              <a:rPr lang="en-US" dirty="0" smtClean="0"/>
              <a:t>waves</a:t>
            </a:r>
            <a:endParaRPr lang="en-US" dirty="0"/>
          </a:p>
        </p:txBody>
      </p:sp>
      <p:sp>
        <p:nvSpPr>
          <p:cNvPr id="16" name="TextBox 15"/>
          <p:cNvSpPr txBox="1"/>
          <p:nvPr/>
        </p:nvSpPr>
        <p:spPr>
          <a:xfrm>
            <a:off x="5783580" y="2895600"/>
            <a:ext cx="1371600" cy="369332"/>
          </a:xfrm>
          <a:prstGeom prst="rect">
            <a:avLst/>
          </a:prstGeom>
          <a:noFill/>
        </p:spPr>
        <p:txBody>
          <a:bodyPr wrap="square" rtlCol="0">
            <a:spAutoFit/>
          </a:bodyPr>
          <a:lstStyle/>
          <a:p>
            <a:r>
              <a:rPr lang="en-US" dirty="0" smtClean="0"/>
              <a:t>Particles</a:t>
            </a:r>
            <a:endParaRPr lang="en-US" dirty="0"/>
          </a:p>
        </p:txBody>
      </p:sp>
      <p:cxnSp>
        <p:nvCxnSpPr>
          <p:cNvPr id="17" name="Straight Arrow Connector 16"/>
          <p:cNvCxnSpPr>
            <a:stCxn id="16" idx="2"/>
          </p:cNvCxnSpPr>
          <p:nvPr/>
        </p:nvCxnSpPr>
        <p:spPr>
          <a:xfrm rot="16200000" flipH="1">
            <a:off x="5968246" y="3766066"/>
            <a:ext cx="1154668" cy="152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2"/>
          </p:cNvCxnSpPr>
          <p:nvPr/>
        </p:nvCxnSpPr>
        <p:spPr>
          <a:xfrm rot="16200000" flipH="1">
            <a:off x="5930146" y="3804166"/>
            <a:ext cx="1459468" cy="381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7595116" y="3137416"/>
            <a:ext cx="1078468" cy="5715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7252216" y="3708916"/>
            <a:ext cx="1992868" cy="3429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2400" y="4913174"/>
            <a:ext cx="4876800" cy="1815882"/>
          </a:xfrm>
          <a:prstGeom prst="rect">
            <a:avLst/>
          </a:prstGeom>
          <a:noFill/>
        </p:spPr>
        <p:txBody>
          <a:bodyPr wrap="square" rtlCol="0">
            <a:spAutoFit/>
          </a:bodyPr>
          <a:lstStyle/>
          <a:p>
            <a:pPr marL="742950" lvl="1" indent="-285750">
              <a:lnSpc>
                <a:spcPct val="80000"/>
              </a:lnSpc>
              <a:spcBef>
                <a:spcPct val="20000"/>
              </a:spcBef>
              <a:buFont typeface="Arial"/>
              <a:buChar char="–"/>
            </a:pPr>
            <a:r>
              <a:rPr lang="en-US" sz="2000" dirty="0" smtClean="0">
                <a:solidFill>
                  <a:schemeClr val="bg1">
                    <a:lumMod val="50000"/>
                  </a:schemeClr>
                </a:solidFill>
              </a:rPr>
              <a:t>Notice in both of these decays the element changed. Most nuclear decays change the element. This makes an engineering challenge. Imagine every time you turned around your workbench was a different material.</a:t>
            </a:r>
            <a:endParaRPr lang="en-US" sz="20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smtClean="0"/>
              <a:t>Thank you for choosing to be a part of our merit badge program.</a:t>
            </a:r>
          </a:p>
          <a:p>
            <a:endParaRPr lang="en-US" dirty="0" smtClean="0"/>
          </a:p>
          <a:p>
            <a:r>
              <a:rPr lang="en-US" dirty="0" smtClean="0"/>
              <a:t>This slideshow is to teach you or review for you the basics of chemistry, radiation, and some basic terms.</a:t>
            </a:r>
          </a:p>
          <a:p>
            <a:endParaRPr lang="en-US" dirty="0" smtClean="0"/>
          </a:p>
          <a:p>
            <a:r>
              <a:rPr lang="en-US" dirty="0" smtClean="0"/>
              <a:t>There will be a slide with information, and then a slide with graphics to help explain the concepts.</a:t>
            </a:r>
          </a:p>
          <a:p>
            <a:endParaRPr lang="en-US" dirty="0" smtClean="0"/>
          </a:p>
          <a:p>
            <a:r>
              <a:rPr lang="en-US" dirty="0" smtClean="0"/>
              <a:t>You should go through this presentation by yourself, only seeking outside help if you really need assistance.</a:t>
            </a:r>
          </a:p>
          <a:p>
            <a:endParaRPr lang="en-US" dirty="0" smtClean="0"/>
          </a:p>
          <a:p>
            <a:r>
              <a:rPr lang="en-US" dirty="0" smtClean="0"/>
              <a:t>If you do need further assistance, you can E-mail one of our counselors at this address:</a:t>
            </a:r>
          </a:p>
          <a:p>
            <a:r>
              <a:rPr lang="en-US" dirty="0" smtClean="0">
                <a:solidFill>
                  <a:srgbClr val="FF0000"/>
                </a:solidFill>
              </a:rPr>
              <a:t>{INSERT YOUR CONTACT INFORMATION}</a:t>
            </a:r>
            <a:endParaRPr lang="en-US" dirty="0">
              <a:solidFill>
                <a:srgbClr val="FF0000"/>
              </a:solidFill>
            </a:endParaRPr>
          </a:p>
        </p:txBody>
      </p:sp>
      <p:sp>
        <p:nvSpPr>
          <p:cNvPr id="2" name="Title 1"/>
          <p:cNvSpPr>
            <a:spLocks noGrp="1"/>
          </p:cNvSpPr>
          <p:nvPr>
            <p:ph type="title" idx="4294967295"/>
          </p:nvPr>
        </p:nvSpPr>
        <p:spPr>
          <a:xfrm>
            <a:off x="0" y="484632"/>
            <a:ext cx="8229600" cy="933006"/>
          </a:xfrm>
          <a:prstGeom prst="rect">
            <a:avLst/>
          </a:prstGeom>
        </p:spPr>
        <p:txBody>
          <a:bodyPr/>
          <a:lstStyle/>
          <a:p>
            <a:r>
              <a:rPr lang="en-US" dirty="0" smtClean="0"/>
              <a:t>Introduction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smtClean="0"/>
              <a:t>There are several types of particles that can be released:</a:t>
            </a:r>
          </a:p>
          <a:p>
            <a:endParaRPr lang="en-US" dirty="0" smtClean="0"/>
          </a:p>
          <a:p>
            <a:pPr lvl="1"/>
            <a:r>
              <a:rPr lang="en-US" dirty="0" smtClean="0"/>
              <a:t>Alpha particles-  a positively charged helium nucleus </a:t>
            </a:r>
          </a:p>
          <a:p>
            <a:pPr lvl="1"/>
            <a:endParaRPr lang="en-US" dirty="0" smtClean="0"/>
          </a:p>
          <a:p>
            <a:pPr lvl="1"/>
            <a:r>
              <a:rPr lang="en-US" dirty="0" smtClean="0"/>
              <a:t>Beta Particle- an electron formed in the nucleus of an atom</a:t>
            </a:r>
          </a:p>
          <a:p>
            <a:pPr lvl="1"/>
            <a:endParaRPr lang="en-US" dirty="0" smtClean="0"/>
          </a:p>
          <a:p>
            <a:pPr lvl="1"/>
            <a:r>
              <a:rPr lang="en-US" dirty="0" smtClean="0"/>
              <a:t>Neutron- a neutron that is expelled from the nucleus</a:t>
            </a:r>
          </a:p>
          <a:p>
            <a:pPr lvl="1"/>
            <a:endParaRPr lang="en-US" dirty="0" smtClean="0"/>
          </a:p>
          <a:p>
            <a:pPr lvl="1"/>
            <a:r>
              <a:rPr lang="en-US" dirty="0" smtClean="0"/>
              <a:t>Positron- a form of antimatter, same weight as an electron, but carries a positive charge</a:t>
            </a:r>
          </a:p>
          <a:p>
            <a:pPr lvl="1"/>
            <a:endParaRPr lang="en-US" dirty="0" smtClean="0"/>
          </a:p>
          <a:p>
            <a:pPr lvl="1"/>
            <a:r>
              <a:rPr lang="en-US" dirty="0" smtClean="0"/>
              <a:t>Neutrino- as close to nothing as you can get, of no real consequence to us as it doesn’t interact with anything really</a:t>
            </a:r>
            <a:endParaRPr lang="en-US" dirty="0"/>
          </a:p>
        </p:txBody>
      </p:sp>
      <p:sp>
        <p:nvSpPr>
          <p:cNvPr id="2" name="Title 1"/>
          <p:cNvSpPr>
            <a:spLocks noGrp="1"/>
          </p:cNvSpPr>
          <p:nvPr>
            <p:ph type="title" idx="4294967295"/>
          </p:nvPr>
        </p:nvSpPr>
        <p:spPr>
          <a:xfrm>
            <a:off x="0" y="429768"/>
            <a:ext cx="8229600" cy="987870"/>
          </a:xfrm>
          <a:prstGeom prst="rect">
            <a:avLst/>
          </a:prstGeom>
        </p:spPr>
        <p:txBody>
          <a:bodyPr>
            <a:normAutofit/>
          </a:bodyPr>
          <a:lstStyle/>
          <a:p>
            <a:r>
              <a:rPr lang="en-US" dirty="0" smtClean="0"/>
              <a:t>Particle </a:t>
            </a:r>
            <a:r>
              <a:rPr lang="en-US" dirty="0"/>
              <a:t>D</a:t>
            </a:r>
            <a:r>
              <a:rPr lang="en-US" dirty="0" smtClean="0"/>
              <a:t>ecay</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smtClean="0"/>
              <a:t>When these particles decay they are able to then interact independently with their surroundings and cause different things to happen.</a:t>
            </a:r>
          </a:p>
          <a:p>
            <a:endParaRPr lang="en-US" dirty="0" smtClean="0"/>
          </a:p>
          <a:p>
            <a:r>
              <a:rPr lang="en-US" dirty="0" smtClean="0"/>
              <a:t>Examples:</a:t>
            </a:r>
          </a:p>
          <a:p>
            <a:endParaRPr lang="en-US" dirty="0" smtClean="0"/>
          </a:p>
          <a:p>
            <a:pPr lvl="1"/>
            <a:r>
              <a:rPr lang="en-US" dirty="0" smtClean="0"/>
              <a:t>An </a:t>
            </a:r>
            <a:r>
              <a:rPr lang="en-US" u="sng" dirty="0" smtClean="0"/>
              <a:t>alpha particle</a:t>
            </a:r>
            <a:r>
              <a:rPr lang="en-US" dirty="0" smtClean="0"/>
              <a:t> will smash through whatever material is there (imagine a bowling ball through the pins) and will pick up electrons to become a helium atom</a:t>
            </a:r>
          </a:p>
          <a:p>
            <a:pPr lvl="1"/>
            <a:endParaRPr lang="en-US" dirty="0" smtClean="0"/>
          </a:p>
          <a:p>
            <a:pPr lvl="1"/>
            <a:r>
              <a:rPr lang="en-US" dirty="0" smtClean="0"/>
              <a:t>A </a:t>
            </a:r>
            <a:r>
              <a:rPr lang="en-US" u="sng" dirty="0" smtClean="0"/>
              <a:t>neutron</a:t>
            </a:r>
            <a:r>
              <a:rPr lang="en-US" dirty="0" smtClean="0"/>
              <a:t> may be born in a reactor where it can cause a fission event (don’t worry we’ll get to fission soon enough)</a:t>
            </a:r>
          </a:p>
          <a:p>
            <a:pPr lvl="1"/>
            <a:endParaRPr lang="en-US" dirty="0" smtClean="0"/>
          </a:p>
          <a:p>
            <a:pPr lvl="1"/>
            <a:r>
              <a:rPr lang="en-US" dirty="0" smtClean="0"/>
              <a:t>A </a:t>
            </a:r>
            <a:r>
              <a:rPr lang="en-US" u="sng" dirty="0" smtClean="0"/>
              <a:t>beta particle</a:t>
            </a:r>
            <a:r>
              <a:rPr lang="en-US" dirty="0" smtClean="0"/>
              <a:t> may get picked up by an atom and become an orbital electron</a:t>
            </a:r>
          </a:p>
          <a:p>
            <a:pPr lvl="1"/>
            <a:endParaRPr lang="en-US" dirty="0" smtClean="0"/>
          </a:p>
          <a:p>
            <a:pPr lvl="1"/>
            <a:r>
              <a:rPr lang="en-US" dirty="0" smtClean="0"/>
              <a:t>A </a:t>
            </a:r>
            <a:r>
              <a:rPr lang="en-US" u="sng" dirty="0" smtClean="0"/>
              <a:t>positron</a:t>
            </a:r>
            <a:r>
              <a:rPr lang="en-US" dirty="0" smtClean="0"/>
              <a:t> will annihilate an electron producing pure energy</a:t>
            </a:r>
            <a:endParaRPr lang="en-US" dirty="0"/>
          </a:p>
        </p:txBody>
      </p:sp>
      <p:sp>
        <p:nvSpPr>
          <p:cNvPr id="2" name="Title 1"/>
          <p:cNvSpPr>
            <a:spLocks noGrp="1"/>
          </p:cNvSpPr>
          <p:nvPr>
            <p:ph type="title" idx="4294967295"/>
          </p:nvPr>
        </p:nvSpPr>
        <p:spPr>
          <a:xfrm>
            <a:off x="0" y="411480"/>
            <a:ext cx="8229600" cy="1006158"/>
          </a:xfrm>
          <a:prstGeom prst="rect">
            <a:avLst/>
          </a:prstGeom>
        </p:spPr>
        <p:txBody>
          <a:bodyPr/>
          <a:lstStyle/>
          <a:p>
            <a:r>
              <a:rPr lang="en-US" dirty="0" smtClean="0"/>
              <a:t>Particle </a:t>
            </a:r>
            <a:r>
              <a:rPr lang="en-US" dirty="0"/>
              <a:t>D</a:t>
            </a:r>
            <a:r>
              <a:rPr lang="en-US" dirty="0" smtClean="0"/>
              <a:t>ecay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smtClean="0"/>
              <a:t>When gamma decay occurs, energy will be released from the nuclear in the form of a gamm</a:t>
            </a:r>
            <a:r>
              <a:rPr lang="en-US" dirty="0" smtClean="0"/>
              <a:t>a ray. </a:t>
            </a:r>
            <a:r>
              <a:rPr lang="en-US" dirty="0" smtClean="0"/>
              <a:t>A </a:t>
            </a:r>
            <a:r>
              <a:rPr lang="en-US" dirty="0" smtClean="0"/>
              <a:t>gamma ray is defined as a wave that is emitted from the nucleus of an atom. This wave will be very high energy and will interact in one of three ways.</a:t>
            </a:r>
          </a:p>
          <a:p>
            <a:endParaRPr lang="en-US" dirty="0" smtClean="0"/>
          </a:p>
          <a:p>
            <a:pPr lvl="1"/>
            <a:r>
              <a:rPr lang="en-US" dirty="0" smtClean="0"/>
              <a:t>It will be absorbed by an electron, which then energized will be ejected from orbit at an amazing speed.</a:t>
            </a:r>
          </a:p>
          <a:p>
            <a:pPr lvl="1"/>
            <a:endParaRPr lang="en-US" dirty="0" smtClean="0"/>
          </a:p>
          <a:p>
            <a:pPr lvl="1"/>
            <a:r>
              <a:rPr lang="en-US" dirty="0" smtClean="0"/>
              <a:t>It can give only some of its energy to an electron, still knocking it out, however the ray will continue on.</a:t>
            </a:r>
          </a:p>
          <a:p>
            <a:pPr lvl="1"/>
            <a:endParaRPr lang="en-US" dirty="0" smtClean="0"/>
          </a:p>
          <a:p>
            <a:pPr lvl="1"/>
            <a:r>
              <a:rPr lang="en-US" dirty="0" smtClean="0"/>
              <a:t>The last interaction that commonly occurs is called pair production. It occurs when a high energy gamma ray interacts in the vicinity of a nucleus and is converted to a positron-electron pair. </a:t>
            </a:r>
            <a:endParaRPr lang="en-US" dirty="0"/>
          </a:p>
        </p:txBody>
      </p:sp>
      <p:sp>
        <p:nvSpPr>
          <p:cNvPr id="2" name="Title 1"/>
          <p:cNvSpPr>
            <a:spLocks noGrp="1"/>
          </p:cNvSpPr>
          <p:nvPr>
            <p:ph type="title" idx="4294967295"/>
          </p:nvPr>
        </p:nvSpPr>
        <p:spPr>
          <a:xfrm>
            <a:off x="0" y="448056"/>
            <a:ext cx="8229600" cy="969582"/>
          </a:xfrm>
          <a:prstGeom prst="rect">
            <a:avLst/>
          </a:prstGeom>
        </p:spPr>
        <p:txBody>
          <a:bodyPr/>
          <a:lstStyle/>
          <a:p>
            <a:r>
              <a:rPr lang="en-US" dirty="0" smtClean="0"/>
              <a:t>Gamma</a:t>
            </a:r>
            <a:r>
              <a:rPr lang="en-US" dirty="0" smtClean="0"/>
              <a:t> </a:t>
            </a:r>
            <a:r>
              <a:rPr lang="en-US" dirty="0" smtClean="0"/>
              <a:t>Decay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1752"/>
            <a:ext cx="8229600" cy="1115886"/>
          </a:xfrm>
          <a:prstGeom prst="rect">
            <a:avLst/>
          </a:prstGeom>
        </p:spPr>
        <p:txBody>
          <a:bodyPr>
            <a:noAutofit/>
          </a:bodyPr>
          <a:lstStyle/>
          <a:p>
            <a:r>
              <a:rPr lang="en-US" sz="3600" dirty="0" smtClean="0"/>
              <a:t>Types of </a:t>
            </a:r>
            <a:r>
              <a:rPr lang="en-US" sz="3600" dirty="0"/>
              <a:t>G</a:t>
            </a:r>
            <a:r>
              <a:rPr lang="en-US" sz="3600" dirty="0" smtClean="0"/>
              <a:t>amma Ray </a:t>
            </a:r>
            <a:br>
              <a:rPr lang="en-US" sz="3600" dirty="0" smtClean="0"/>
            </a:br>
            <a:r>
              <a:rPr lang="en-US" sz="3600" dirty="0" smtClean="0"/>
              <a:t>Interactions</a:t>
            </a:r>
            <a:endParaRPr lang="en-US" sz="3600" dirty="0"/>
          </a:p>
        </p:txBody>
      </p:sp>
      <p:pic>
        <p:nvPicPr>
          <p:cNvPr id="57346" name="Picture 2" descr="http://t3.gstatic.com/images?q=tbn:nSMfQpu4F4IPWM:http://www.physicsforums.com/mgc_gloss/30/img_1.png&amp;t=1"/>
          <p:cNvPicPr>
            <a:picLocks noChangeAspect="1" noChangeArrowheads="1"/>
          </p:cNvPicPr>
          <p:nvPr/>
        </p:nvPicPr>
        <p:blipFill>
          <a:blip r:embed="rId2" cstate="print"/>
          <a:srcRect/>
          <a:stretch>
            <a:fillRect/>
          </a:stretch>
        </p:blipFill>
        <p:spPr bwMode="auto">
          <a:xfrm>
            <a:off x="733425" y="2057400"/>
            <a:ext cx="2543175" cy="1790701"/>
          </a:xfrm>
          <a:prstGeom prst="rect">
            <a:avLst/>
          </a:prstGeom>
          <a:noFill/>
        </p:spPr>
      </p:pic>
      <p:grpSp>
        <p:nvGrpSpPr>
          <p:cNvPr id="3" name="Group 6"/>
          <p:cNvGrpSpPr/>
          <p:nvPr/>
        </p:nvGrpSpPr>
        <p:grpSpPr>
          <a:xfrm>
            <a:off x="3699764" y="1916430"/>
            <a:ext cx="5105400" cy="3048000"/>
            <a:chOff x="3429000" y="2209800"/>
            <a:chExt cx="5715000" cy="3810000"/>
          </a:xfrm>
        </p:grpSpPr>
        <p:sp>
          <p:nvSpPr>
            <p:cNvPr id="6" name="Rectangle 5"/>
            <p:cNvSpPr/>
            <p:nvPr/>
          </p:nvSpPr>
          <p:spPr>
            <a:xfrm>
              <a:off x="3429000" y="2209800"/>
              <a:ext cx="5715000" cy="3810000"/>
            </a:xfrm>
            <a:prstGeom prst="rect">
              <a:avLst/>
            </a:prstGeom>
            <a:solidFill>
              <a:schemeClr val="tx1">
                <a:alpha val="63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348" name="Picture 4" descr="http://trshare.triumf.ca/~safety/EHS/rpt/rpt_2/compton.gi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54000"/>
                      </a14:imgEffect>
                    </a14:imgLayer>
                  </a14:imgProps>
                </a:ext>
              </a:extLst>
            </a:blip>
            <a:srcRect/>
            <a:stretch>
              <a:fillRect/>
            </a:stretch>
          </p:blipFill>
          <p:spPr bwMode="auto">
            <a:xfrm>
              <a:off x="3581400" y="2819400"/>
              <a:ext cx="5372100" cy="2733676"/>
            </a:xfrm>
            <a:prstGeom prst="rect">
              <a:avLst/>
            </a:prstGeom>
            <a:noFill/>
          </p:spPr>
        </p:pic>
      </p:grpSp>
      <p:sp>
        <p:nvSpPr>
          <p:cNvPr id="8" name="TextBox 7"/>
          <p:cNvSpPr txBox="1"/>
          <p:nvPr/>
        </p:nvSpPr>
        <p:spPr>
          <a:xfrm>
            <a:off x="481012" y="4190999"/>
            <a:ext cx="3048000" cy="2031325"/>
          </a:xfrm>
          <a:prstGeom prst="rect">
            <a:avLst/>
          </a:prstGeom>
          <a:noFill/>
        </p:spPr>
        <p:txBody>
          <a:bodyPr wrap="square" rtlCol="0">
            <a:spAutoFit/>
          </a:bodyPr>
          <a:lstStyle/>
          <a:p>
            <a:r>
              <a:rPr lang="en-US" dirty="0" smtClean="0"/>
              <a:t>This is when a gamma ray is completely absorbed by an electron. This is known as the photoelectric effect and is what Einstein received his Nobel prize for. </a:t>
            </a:r>
            <a:endParaRPr lang="en-US" dirty="0"/>
          </a:p>
        </p:txBody>
      </p:sp>
      <p:sp>
        <p:nvSpPr>
          <p:cNvPr id="9" name="TextBox 8"/>
          <p:cNvSpPr txBox="1"/>
          <p:nvPr/>
        </p:nvSpPr>
        <p:spPr>
          <a:xfrm>
            <a:off x="4038600" y="5176181"/>
            <a:ext cx="4495800" cy="1477328"/>
          </a:xfrm>
          <a:prstGeom prst="rect">
            <a:avLst/>
          </a:prstGeom>
          <a:noFill/>
        </p:spPr>
        <p:txBody>
          <a:bodyPr wrap="square" rtlCol="0">
            <a:spAutoFit/>
          </a:bodyPr>
          <a:lstStyle/>
          <a:p>
            <a:r>
              <a:rPr lang="en-US" dirty="0" smtClean="0"/>
              <a:t>This is a gamma partially giving its energy away to an electron. Known as Compton scattering this scattering can be used to determine how wide the atoms are spaced in a crystal.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Now that we have covered radioactive decay lets cover another important nuclear transformation, fission.</a:t>
            </a:r>
          </a:p>
          <a:p>
            <a:endParaRPr lang="en-US" dirty="0" smtClean="0"/>
          </a:p>
          <a:p>
            <a:r>
              <a:rPr lang="en-US" dirty="0" smtClean="0"/>
              <a:t>Fission occurs when the nucleus of an atom splits in two.</a:t>
            </a:r>
          </a:p>
          <a:p>
            <a:endParaRPr lang="en-US" dirty="0" smtClean="0"/>
          </a:p>
          <a:p>
            <a:r>
              <a:rPr lang="en-US" dirty="0" smtClean="0"/>
              <a:t>This is the process utilized to run nuclear reactors and produce power. </a:t>
            </a:r>
            <a:endParaRPr lang="en-US" dirty="0"/>
          </a:p>
        </p:txBody>
      </p:sp>
      <p:sp>
        <p:nvSpPr>
          <p:cNvPr id="2" name="Title 1"/>
          <p:cNvSpPr>
            <a:spLocks noGrp="1"/>
          </p:cNvSpPr>
          <p:nvPr>
            <p:ph type="title" idx="4294967295"/>
          </p:nvPr>
        </p:nvSpPr>
        <p:spPr>
          <a:xfrm>
            <a:off x="0" y="420624"/>
            <a:ext cx="8229600" cy="997014"/>
          </a:xfrm>
          <a:prstGeom prst="rect">
            <a:avLst/>
          </a:prstGeom>
        </p:spPr>
        <p:txBody>
          <a:bodyPr/>
          <a:lstStyle/>
          <a:p>
            <a:r>
              <a:rPr lang="en-US" dirty="0" smtClean="0"/>
              <a:t>Nuclear Fission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The energy released in this reaction is what nuclear plants use to generate their power.</a:t>
            </a:r>
          </a:p>
          <a:p>
            <a:endParaRPr lang="en-US" dirty="0"/>
          </a:p>
        </p:txBody>
      </p:sp>
      <p:sp>
        <p:nvSpPr>
          <p:cNvPr id="2" name="Title 1"/>
          <p:cNvSpPr>
            <a:spLocks noGrp="1"/>
          </p:cNvSpPr>
          <p:nvPr>
            <p:ph type="title" idx="4294967295"/>
          </p:nvPr>
        </p:nvSpPr>
        <p:spPr>
          <a:xfrm>
            <a:off x="0" y="420624"/>
            <a:ext cx="8229600" cy="997014"/>
          </a:xfrm>
          <a:prstGeom prst="rect">
            <a:avLst/>
          </a:prstGeom>
        </p:spPr>
        <p:txBody>
          <a:bodyPr/>
          <a:lstStyle/>
          <a:p>
            <a:r>
              <a:rPr lang="en-US" dirty="0" smtClean="0"/>
              <a:t>Nuclear Fission</a:t>
            </a:r>
            <a:endParaRPr lang="en-US" dirty="0"/>
          </a:p>
        </p:txBody>
      </p:sp>
      <p:pic>
        <p:nvPicPr>
          <p:cNvPr id="59394" name="Picture 2" descr="http://whyfiles.org/130nukes/images/fission.jpg"/>
          <p:cNvPicPr>
            <a:picLocks noChangeAspect="1" noChangeArrowheads="1"/>
          </p:cNvPicPr>
          <p:nvPr/>
        </p:nvPicPr>
        <p:blipFill>
          <a:blip r:embed="rId2" cstate="print"/>
          <a:srcRect/>
          <a:stretch>
            <a:fillRect/>
          </a:stretch>
        </p:blipFill>
        <p:spPr bwMode="auto">
          <a:xfrm>
            <a:off x="2819400" y="3419856"/>
            <a:ext cx="3810000" cy="25431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Fission can only occur with certain very large atoms, such as uranium. These atoms are unstable enough to be able to be split. Smaller atoms are too well kept together by the strong nuclear force to be split. </a:t>
            </a:r>
          </a:p>
          <a:p>
            <a:endParaRPr lang="en-US" dirty="0" smtClean="0"/>
          </a:p>
          <a:p>
            <a:r>
              <a:rPr lang="en-US" dirty="0" smtClean="0"/>
              <a:t>The fission process is triggered when the nucleus of one of these certain atoms absorbs a neutron. When the nucleus absorbs this neutron it will become unstable, and then tear itself into two. </a:t>
            </a:r>
          </a:p>
          <a:p>
            <a:endParaRPr lang="en-US" dirty="0" smtClean="0"/>
          </a:p>
          <a:p>
            <a:r>
              <a:rPr lang="en-US" dirty="0" smtClean="0"/>
              <a:t>When this happens, several things are emitted. </a:t>
            </a:r>
          </a:p>
        </p:txBody>
      </p:sp>
      <p:sp>
        <p:nvSpPr>
          <p:cNvPr id="2" name="Title 1"/>
          <p:cNvSpPr>
            <a:spLocks noGrp="1"/>
          </p:cNvSpPr>
          <p:nvPr>
            <p:ph type="title" idx="4294967295"/>
          </p:nvPr>
        </p:nvSpPr>
        <p:spPr>
          <a:xfrm>
            <a:off x="0" y="429768"/>
            <a:ext cx="8229600" cy="987870"/>
          </a:xfrm>
          <a:prstGeom prst="rect">
            <a:avLst/>
          </a:prstGeom>
        </p:spPr>
        <p:txBody>
          <a:bodyPr/>
          <a:lstStyle/>
          <a:p>
            <a:r>
              <a:rPr lang="en-US" dirty="0" smtClean="0"/>
              <a:t>Nuclear Fission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33090" y="1763991"/>
            <a:ext cx="7425110" cy="1573569"/>
          </a:xfrm>
        </p:spPr>
        <p:txBody>
          <a:bodyPr>
            <a:normAutofit fontScale="70000" lnSpcReduction="20000"/>
          </a:bodyPr>
          <a:lstStyle/>
          <a:p>
            <a:r>
              <a:rPr lang="en-US" dirty="0" smtClean="0"/>
              <a:t>The nucleus actually morphs like this after it absorbs a neutron. It forms a lot of ovals, but as soon as the dumbbell shape is formed, it tears itself in two, releasing energy and more neutrons. </a:t>
            </a:r>
          </a:p>
          <a:p>
            <a:endParaRPr lang="en-US" dirty="0"/>
          </a:p>
        </p:txBody>
      </p:sp>
      <p:sp>
        <p:nvSpPr>
          <p:cNvPr id="2" name="Title 1"/>
          <p:cNvSpPr>
            <a:spLocks noGrp="1"/>
          </p:cNvSpPr>
          <p:nvPr>
            <p:ph type="title" idx="4294967295"/>
          </p:nvPr>
        </p:nvSpPr>
        <p:spPr>
          <a:xfrm>
            <a:off x="0" y="438912"/>
            <a:ext cx="8229600" cy="978726"/>
          </a:xfrm>
          <a:prstGeom prst="rect">
            <a:avLst/>
          </a:prstGeom>
        </p:spPr>
        <p:txBody>
          <a:bodyPr/>
          <a:lstStyle/>
          <a:p>
            <a:r>
              <a:rPr lang="en-US" dirty="0" smtClean="0"/>
              <a:t>Fission </a:t>
            </a:r>
            <a:r>
              <a:rPr lang="en-US" dirty="0"/>
              <a:t>P</a:t>
            </a:r>
            <a:r>
              <a:rPr lang="en-US" dirty="0" smtClean="0"/>
              <a:t>rocess</a:t>
            </a:r>
            <a:endParaRPr lang="en-US" dirty="0"/>
          </a:p>
        </p:txBody>
      </p:sp>
      <p:pic>
        <p:nvPicPr>
          <p:cNvPr id="4" name="Picture 4" descr="http://www.knutsford-scibar.co.uk/webimages/fission.jpg"/>
          <p:cNvPicPr>
            <a:picLocks noChangeAspect="1" noChangeArrowheads="1"/>
          </p:cNvPicPr>
          <p:nvPr/>
        </p:nvPicPr>
        <p:blipFill>
          <a:blip r:embed="rId2" cstate="print"/>
          <a:srcRect/>
          <a:stretch>
            <a:fillRect/>
          </a:stretch>
        </p:blipFill>
        <p:spPr bwMode="auto">
          <a:xfrm>
            <a:off x="1905000" y="3200400"/>
            <a:ext cx="5340675" cy="3048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things emitted are called fission products. First there are two new atoms that are emitted, these are the two big chunks of nucleus that was torn apart. There are also extra neutrons that are released in this process. </a:t>
            </a:r>
            <a:endParaRPr lang="en-US" dirty="0"/>
          </a:p>
        </p:txBody>
      </p:sp>
      <p:sp>
        <p:nvSpPr>
          <p:cNvPr id="2" name="Title 1"/>
          <p:cNvSpPr>
            <a:spLocks noGrp="1"/>
          </p:cNvSpPr>
          <p:nvPr>
            <p:ph type="title" idx="4294967295"/>
          </p:nvPr>
        </p:nvSpPr>
        <p:spPr>
          <a:xfrm>
            <a:off x="0" y="475488"/>
            <a:ext cx="8229600" cy="942150"/>
          </a:xfrm>
          <a:prstGeom prst="rect">
            <a:avLst/>
          </a:prstGeom>
        </p:spPr>
        <p:txBody>
          <a:bodyPr/>
          <a:lstStyle/>
          <a:p>
            <a:r>
              <a:rPr lang="en-US" dirty="0" smtClean="0"/>
              <a:t>Fission Products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33090" y="1763991"/>
            <a:ext cx="7425110" cy="1655866"/>
          </a:xfrm>
        </p:spPr>
        <p:txBody>
          <a:bodyPr>
            <a:normAutofit fontScale="55000" lnSpcReduction="20000"/>
          </a:bodyPr>
          <a:lstStyle/>
          <a:p>
            <a:r>
              <a:rPr lang="en-US" dirty="0" smtClean="0"/>
              <a:t>This is an example of two fission products that can form as the result of a neutron hitting a 235U nucleus. Notice that it is briefly 236U before it fissions, since it has another neutron. Other things than just neutrons and fission products come out. This process is quite destructive and random. In short, there is a chance that anything particle-wise can come out of a fission event. </a:t>
            </a:r>
          </a:p>
          <a:p>
            <a:endParaRPr lang="en-US" dirty="0"/>
          </a:p>
        </p:txBody>
      </p:sp>
      <p:sp>
        <p:nvSpPr>
          <p:cNvPr id="2" name="Title 1"/>
          <p:cNvSpPr>
            <a:spLocks noGrp="1"/>
          </p:cNvSpPr>
          <p:nvPr>
            <p:ph type="title" idx="4294967295"/>
          </p:nvPr>
        </p:nvSpPr>
        <p:spPr>
          <a:xfrm>
            <a:off x="0" y="292608"/>
            <a:ext cx="8229600" cy="1125030"/>
          </a:xfrm>
          <a:prstGeom prst="rect">
            <a:avLst/>
          </a:prstGeom>
        </p:spPr>
        <p:txBody>
          <a:bodyPr/>
          <a:lstStyle/>
          <a:p>
            <a:r>
              <a:rPr lang="en-US" sz="3600" dirty="0" smtClean="0"/>
              <a:t>Fission Product </a:t>
            </a:r>
            <a:br>
              <a:rPr lang="en-US" sz="3600" dirty="0" smtClean="0"/>
            </a:br>
            <a:r>
              <a:rPr lang="en-US" sz="3600" dirty="0" smtClean="0"/>
              <a:t>Examples</a:t>
            </a:r>
            <a:endParaRPr lang="en-US" sz="3600" dirty="0"/>
          </a:p>
        </p:txBody>
      </p:sp>
      <p:pic>
        <p:nvPicPr>
          <p:cNvPr id="61442" name="Picture 2" descr="http://t3.gstatic.com/images?q=tbn:ANd9GcRymCLuDgz19Qn0VHYaEtMsdzjXwmJxCg9XR1VVIh2KoxO0qdfu"/>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 contrast="51000"/>
                    </a14:imgEffect>
                  </a14:imgLayer>
                </a14:imgProps>
              </a:ext>
            </a:extLst>
          </a:blip>
          <a:srcRect/>
          <a:stretch>
            <a:fillRect/>
          </a:stretch>
        </p:blipFill>
        <p:spPr bwMode="auto">
          <a:xfrm>
            <a:off x="1651000" y="3125926"/>
            <a:ext cx="5029200" cy="327440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Everything in the universe is made of matter. </a:t>
            </a:r>
          </a:p>
          <a:p>
            <a:r>
              <a:rPr lang="en-US" dirty="0"/>
              <a:t>Examples:</a:t>
            </a:r>
          </a:p>
          <a:p>
            <a:pPr lvl="1"/>
            <a:r>
              <a:rPr lang="en-US" dirty="0"/>
              <a:t>You</a:t>
            </a:r>
          </a:p>
          <a:p>
            <a:pPr lvl="1"/>
            <a:r>
              <a:rPr lang="en-US" dirty="0"/>
              <a:t>Trees</a:t>
            </a:r>
          </a:p>
          <a:p>
            <a:pPr lvl="1"/>
            <a:r>
              <a:rPr lang="en-US" dirty="0"/>
              <a:t>Automobiles</a:t>
            </a:r>
          </a:p>
          <a:p>
            <a:pPr lvl="1"/>
            <a:r>
              <a:rPr lang="en-US" dirty="0"/>
              <a:t>The sky</a:t>
            </a:r>
          </a:p>
          <a:p>
            <a:pPr lvl="1"/>
            <a:r>
              <a:rPr lang="en-US" dirty="0"/>
              <a:t>The computer you are staring at now</a:t>
            </a:r>
          </a:p>
          <a:p>
            <a:endParaRPr lang="en-US" dirty="0" smtClean="0"/>
          </a:p>
          <a:p>
            <a:r>
              <a:rPr lang="en-US" dirty="0" smtClean="0"/>
              <a:t>At its smallest level, matter is composed of atoms. </a:t>
            </a:r>
          </a:p>
          <a:p>
            <a:pPr marL="585216" lvl="1" indent="0">
              <a:buNone/>
            </a:pPr>
            <a:endParaRPr lang="en-US" dirty="0"/>
          </a:p>
        </p:txBody>
      </p:sp>
      <p:sp>
        <p:nvSpPr>
          <p:cNvPr id="2" name="Title 1"/>
          <p:cNvSpPr>
            <a:spLocks noGrp="1"/>
          </p:cNvSpPr>
          <p:nvPr>
            <p:ph type="title" idx="4294967295"/>
          </p:nvPr>
        </p:nvSpPr>
        <p:spPr>
          <a:xfrm>
            <a:off x="0" y="438912"/>
            <a:ext cx="8229600" cy="978726"/>
          </a:xfrm>
          <a:prstGeom prst="rect">
            <a:avLst/>
          </a:prstGeom>
        </p:spPr>
        <p:txBody>
          <a:bodyPr/>
          <a:lstStyle/>
          <a:p>
            <a:r>
              <a:rPr lang="en-US" dirty="0" smtClean="0"/>
              <a:t>Our Universe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So, if a neutron is needed to fission a nucleus, and neutrons are emitted in a fission event, why don’t we use the neutrons from the event to cause another fission?</a:t>
            </a:r>
          </a:p>
          <a:p>
            <a:endParaRPr lang="en-US" dirty="0" smtClean="0"/>
          </a:p>
          <a:p>
            <a:r>
              <a:rPr lang="en-US" dirty="0" smtClean="0"/>
              <a:t>We do, this is called a chain reaction. Chain reactions are used in nuclear reactors to keep the fission events happening, this keeps the energy flowing and allows us to harness this for power production. </a:t>
            </a:r>
            <a:endParaRPr lang="en-US" dirty="0"/>
          </a:p>
        </p:txBody>
      </p:sp>
      <p:sp>
        <p:nvSpPr>
          <p:cNvPr id="2" name="Title 1"/>
          <p:cNvSpPr>
            <a:spLocks noGrp="1"/>
          </p:cNvSpPr>
          <p:nvPr>
            <p:ph type="title" idx="4294967295"/>
          </p:nvPr>
        </p:nvSpPr>
        <p:spPr>
          <a:xfrm>
            <a:off x="0" y="457200"/>
            <a:ext cx="8229600" cy="960438"/>
          </a:xfrm>
          <a:prstGeom prst="rect">
            <a:avLst/>
          </a:prstGeom>
        </p:spPr>
        <p:txBody>
          <a:bodyPr/>
          <a:lstStyle/>
          <a:p>
            <a:r>
              <a:rPr lang="en-US" dirty="0" smtClean="0"/>
              <a:t>Chain Reaction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033090" y="1763991"/>
            <a:ext cx="7425110" cy="2198409"/>
          </a:xfrm>
        </p:spPr>
        <p:txBody>
          <a:bodyPr>
            <a:normAutofit fontScale="62500" lnSpcReduction="20000"/>
          </a:bodyPr>
          <a:lstStyle/>
          <a:p>
            <a:r>
              <a:rPr lang="en-US" dirty="0" smtClean="0"/>
              <a:t>This is a basic illustration of a chain reaction. Using chain reactions we can keep the fuel “burning” in a reactor without having to provide neutrons ourselves. This reaction is “supercritical” meaning that it is growing in size. You can see each time there are more and more neutrons. In a power producing reactor, the number of neutrons is controlled so there is always the same number being absorbed and produced.</a:t>
            </a:r>
          </a:p>
          <a:p>
            <a:endParaRPr lang="en-US" dirty="0"/>
          </a:p>
        </p:txBody>
      </p:sp>
      <p:sp>
        <p:nvSpPr>
          <p:cNvPr id="2" name="Title 1"/>
          <p:cNvSpPr>
            <a:spLocks noGrp="1"/>
          </p:cNvSpPr>
          <p:nvPr>
            <p:ph type="title" idx="4294967295"/>
          </p:nvPr>
        </p:nvSpPr>
        <p:spPr>
          <a:xfrm>
            <a:off x="0" y="420624"/>
            <a:ext cx="8229600" cy="997014"/>
          </a:xfrm>
          <a:prstGeom prst="rect">
            <a:avLst/>
          </a:prstGeom>
        </p:spPr>
        <p:txBody>
          <a:bodyPr/>
          <a:lstStyle/>
          <a:p>
            <a:r>
              <a:rPr lang="en-US" dirty="0" smtClean="0"/>
              <a:t>Chain Reaction</a:t>
            </a:r>
            <a:endParaRPr lang="en-US" dirty="0"/>
          </a:p>
        </p:txBody>
      </p:sp>
      <p:grpSp>
        <p:nvGrpSpPr>
          <p:cNvPr id="3" name="Group 5"/>
          <p:cNvGrpSpPr/>
          <p:nvPr/>
        </p:nvGrpSpPr>
        <p:grpSpPr>
          <a:xfrm>
            <a:off x="2667000" y="3962400"/>
            <a:ext cx="3581400" cy="2514600"/>
            <a:chOff x="1447800" y="1828800"/>
            <a:chExt cx="5715000" cy="4419600"/>
          </a:xfrm>
        </p:grpSpPr>
        <p:sp>
          <p:nvSpPr>
            <p:cNvPr id="5" name="Rectangle 4"/>
            <p:cNvSpPr/>
            <p:nvPr/>
          </p:nvSpPr>
          <p:spPr>
            <a:xfrm>
              <a:off x="1447800" y="1828800"/>
              <a:ext cx="5715000" cy="4419600"/>
            </a:xfrm>
            <a:prstGeom prst="rect">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490" name="Picture 2" descr="http://www.cfo.doe.gov/me70/manhattan/images/FissionChainReactionLarge.gif"/>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3000"/>
                      </a14:imgEffect>
                    </a14:imgLayer>
                  </a14:imgProps>
                </a:ext>
              </a:extLst>
            </a:blip>
            <a:srcRect/>
            <a:stretch>
              <a:fillRect/>
            </a:stretch>
          </p:blipFill>
          <p:spPr bwMode="auto">
            <a:xfrm>
              <a:off x="1981200" y="1981200"/>
              <a:ext cx="5029200" cy="3944471"/>
            </a:xfrm>
            <a:prstGeom prst="rect">
              <a:avLst/>
            </a:prstGeom>
            <a:noFill/>
          </p:spPr>
        </p:pic>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Thank you for taking the time to go through this course. While it is not required, doing extra research on your own before you come is highly encouraged. </a:t>
            </a:r>
          </a:p>
          <a:p>
            <a:pPr lvl="1"/>
            <a:r>
              <a:rPr lang="en-US" dirty="0" smtClean="0">
                <a:latin typeface="Museo 700" pitchFamily="50" charset="0"/>
              </a:rPr>
              <a:t>www.Nuclear</a:t>
            </a:r>
            <a:r>
              <a:rPr lang="en-US" dirty="0" smtClean="0">
                <a:latin typeface="Museo 300" pitchFamily="50" charset="0"/>
              </a:rPr>
              <a:t>Connect</a:t>
            </a:r>
            <a:r>
              <a:rPr lang="en-US" dirty="0" smtClean="0">
                <a:latin typeface="Museo 700" pitchFamily="50" charset="0"/>
              </a:rPr>
              <a:t>.org</a:t>
            </a:r>
          </a:p>
          <a:p>
            <a:r>
              <a:rPr lang="en-US" dirty="0" smtClean="0"/>
              <a:t>If you are looking for information online here are some topics to look at:</a:t>
            </a:r>
          </a:p>
          <a:p>
            <a:pPr lvl="1"/>
            <a:r>
              <a:rPr lang="en-US" dirty="0" smtClean="0"/>
              <a:t>Types of nuclear reactors</a:t>
            </a:r>
          </a:p>
          <a:p>
            <a:pPr lvl="1"/>
            <a:r>
              <a:rPr lang="en-US" dirty="0" smtClean="0"/>
              <a:t>How nuclear science is used outside of power production</a:t>
            </a:r>
          </a:p>
          <a:p>
            <a:pPr lvl="1"/>
            <a:r>
              <a:rPr lang="en-US" dirty="0" smtClean="0"/>
              <a:t>Fission</a:t>
            </a:r>
          </a:p>
          <a:p>
            <a:pPr lvl="1"/>
            <a:r>
              <a:rPr lang="en-US" dirty="0" smtClean="0"/>
              <a:t>Consequences of radiation exposure</a:t>
            </a:r>
          </a:p>
          <a:p>
            <a:pPr lvl="1"/>
            <a:r>
              <a:rPr lang="en-US" dirty="0" smtClean="0"/>
              <a:t>The history of nuclear power (Enrico Fermi, Albert Einstein)</a:t>
            </a:r>
          </a:p>
          <a:p>
            <a:pPr lvl="1"/>
            <a:r>
              <a:rPr lang="en-US" dirty="0" smtClean="0"/>
              <a:t>Chart of the Nuclides</a:t>
            </a:r>
          </a:p>
          <a:p>
            <a:pPr lvl="1"/>
            <a:r>
              <a:rPr lang="en-US" dirty="0" smtClean="0"/>
              <a:t>Pair production</a:t>
            </a:r>
            <a:endParaRPr lang="en-US" dirty="0"/>
          </a:p>
        </p:txBody>
      </p:sp>
      <p:sp>
        <p:nvSpPr>
          <p:cNvPr id="2" name="Title 1"/>
          <p:cNvSpPr>
            <a:spLocks noGrp="1"/>
          </p:cNvSpPr>
          <p:nvPr>
            <p:ph type="title" idx="4294967295"/>
          </p:nvPr>
        </p:nvSpPr>
        <p:spPr>
          <a:xfrm>
            <a:off x="0" y="448056"/>
            <a:ext cx="8229600" cy="969582"/>
          </a:xfrm>
          <a:prstGeom prst="rect">
            <a:avLst/>
          </a:prstGeom>
        </p:spPr>
        <p:txBody>
          <a:bodyPr/>
          <a:lstStyle/>
          <a:p>
            <a:r>
              <a:rPr lang="en-US" dirty="0" smtClean="0"/>
              <a:t>Conclusion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smtClean="0"/>
              <a:t>Atoms are the basic building blocks of all matter. An entire section of science, Chemistry, is devoted to studying in detail how atoms interact with each other. </a:t>
            </a:r>
          </a:p>
          <a:p>
            <a:r>
              <a:rPr lang="en-US" dirty="0" smtClean="0"/>
              <a:t>Atoms can interact by moving past each other, such as in water, forming a liquid, gas, or mixture.</a:t>
            </a:r>
          </a:p>
          <a:p>
            <a:r>
              <a:rPr lang="en-US" dirty="0" smtClean="0"/>
              <a:t>Examples:</a:t>
            </a:r>
          </a:p>
          <a:p>
            <a:pPr lvl="1"/>
            <a:r>
              <a:rPr lang="en-US" dirty="0" smtClean="0"/>
              <a:t>Dirt</a:t>
            </a:r>
          </a:p>
          <a:p>
            <a:pPr lvl="1"/>
            <a:r>
              <a:rPr lang="en-US" dirty="0" smtClean="0"/>
              <a:t>Soapy water</a:t>
            </a:r>
          </a:p>
          <a:p>
            <a:pPr lvl="1"/>
            <a:r>
              <a:rPr lang="en-US" dirty="0" smtClean="0"/>
              <a:t>Natural gas</a:t>
            </a:r>
          </a:p>
          <a:p>
            <a:r>
              <a:rPr lang="en-US" dirty="0" smtClean="0"/>
              <a:t>They can also interact by forming new bonds with each other. When this happens it is called a chemical reaction.</a:t>
            </a:r>
          </a:p>
          <a:p>
            <a:r>
              <a:rPr lang="en-US" dirty="0" smtClean="0"/>
              <a:t>Examples:</a:t>
            </a:r>
          </a:p>
          <a:p>
            <a:pPr lvl="1"/>
            <a:r>
              <a:rPr lang="en-US" dirty="0" smtClean="0"/>
              <a:t>Fire burning</a:t>
            </a:r>
          </a:p>
          <a:p>
            <a:pPr lvl="1"/>
            <a:r>
              <a:rPr lang="en-US" dirty="0" err="1" smtClean="0"/>
              <a:t>Mentos</a:t>
            </a:r>
            <a:r>
              <a:rPr lang="en-US" dirty="0" smtClean="0"/>
              <a:t> and coke</a:t>
            </a:r>
          </a:p>
        </p:txBody>
      </p:sp>
      <p:sp>
        <p:nvSpPr>
          <p:cNvPr id="2" name="Title 1"/>
          <p:cNvSpPr>
            <a:spLocks noGrp="1"/>
          </p:cNvSpPr>
          <p:nvPr>
            <p:ph type="title" idx="4294967295"/>
          </p:nvPr>
        </p:nvSpPr>
        <p:spPr>
          <a:xfrm>
            <a:off x="0" y="438912"/>
            <a:ext cx="8229600" cy="978726"/>
          </a:xfrm>
          <a:prstGeom prst="rect">
            <a:avLst/>
          </a:prstGeom>
        </p:spPr>
        <p:txBody>
          <a:bodyPr/>
          <a:lstStyle/>
          <a:p>
            <a:r>
              <a:rPr lang="en-US" dirty="0" smtClean="0"/>
              <a:t>Atoms</a:t>
            </a:r>
            <a:endParaRPr lang="en-US" dirty="0"/>
          </a:p>
        </p:txBody>
      </p:sp>
    </p:spTree>
    <p:extLst>
      <p:ext uri="{BB962C8B-B14F-4D97-AF65-F5344CB8AC3E}">
        <p14:creationId xmlns:p14="http://schemas.microsoft.com/office/powerpoint/2010/main" val="841407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sz="half" idx="1"/>
          </p:nvPr>
        </p:nvSpPr>
        <p:spPr/>
        <p:txBody>
          <a:bodyPr/>
          <a:lstStyle/>
          <a:p>
            <a:endParaRPr lang="en-US" dirty="0"/>
          </a:p>
        </p:txBody>
      </p:sp>
      <p:sp>
        <p:nvSpPr>
          <p:cNvPr id="21" name="Content Placeholder 20"/>
          <p:cNvSpPr>
            <a:spLocks noGrp="1"/>
          </p:cNvSpPr>
          <p:nvPr>
            <p:ph sz="half" idx="2"/>
          </p:nvPr>
        </p:nvSpPr>
        <p:spPr/>
        <p:txBody>
          <a:bodyPr/>
          <a:lstStyle/>
          <a:p>
            <a:endParaRPr lang="en-US"/>
          </a:p>
        </p:txBody>
      </p:sp>
      <p:sp>
        <p:nvSpPr>
          <p:cNvPr id="2" name="Title 1"/>
          <p:cNvSpPr>
            <a:spLocks noGrp="1"/>
          </p:cNvSpPr>
          <p:nvPr>
            <p:ph type="title" idx="4294967295"/>
          </p:nvPr>
        </p:nvSpPr>
        <p:spPr>
          <a:xfrm>
            <a:off x="0" y="429208"/>
            <a:ext cx="8229600" cy="866192"/>
          </a:xfrm>
          <a:prstGeom prst="rect">
            <a:avLst/>
          </a:prstGeom>
        </p:spPr>
        <p:txBody>
          <a:bodyPr/>
          <a:lstStyle/>
          <a:p>
            <a:r>
              <a:rPr lang="en-US" dirty="0" smtClean="0"/>
              <a:t>Interactions</a:t>
            </a:r>
            <a:endParaRPr lang="en-US" dirty="0"/>
          </a:p>
        </p:txBody>
      </p:sp>
      <p:pic>
        <p:nvPicPr>
          <p:cNvPr id="47106" name="Picture 2" descr="http://www.dep.state.fl.us/northwest/Ecosys/section/Chemist.jpg"/>
          <p:cNvPicPr>
            <a:picLocks noChangeAspect="1" noChangeArrowheads="1"/>
          </p:cNvPicPr>
          <p:nvPr/>
        </p:nvPicPr>
        <p:blipFill>
          <a:blip r:embed="rId2" cstate="print"/>
          <a:srcRect/>
          <a:stretch>
            <a:fillRect/>
          </a:stretch>
        </p:blipFill>
        <p:spPr bwMode="auto">
          <a:xfrm>
            <a:off x="6096000" y="1716950"/>
            <a:ext cx="2590800" cy="1943100"/>
          </a:xfrm>
          <a:prstGeom prst="rect">
            <a:avLst/>
          </a:prstGeom>
          <a:noFill/>
        </p:spPr>
      </p:pic>
      <p:pic>
        <p:nvPicPr>
          <p:cNvPr id="47110" name="Picture 6" descr="http://upload.wikimedia.org/wikipedia/commons/thumb/7/7f/Diet_Coke_Mentos.jpg/300px-Diet_Coke_Mentos.jpg"/>
          <p:cNvPicPr>
            <a:picLocks noChangeAspect="1" noChangeArrowheads="1"/>
          </p:cNvPicPr>
          <p:nvPr/>
        </p:nvPicPr>
        <p:blipFill>
          <a:blip r:embed="rId3" cstate="print"/>
          <a:srcRect/>
          <a:stretch>
            <a:fillRect/>
          </a:stretch>
        </p:blipFill>
        <p:spPr bwMode="auto">
          <a:xfrm>
            <a:off x="7277100" y="4011613"/>
            <a:ext cx="1409700" cy="2114550"/>
          </a:xfrm>
          <a:prstGeom prst="rect">
            <a:avLst/>
          </a:prstGeom>
          <a:noFill/>
        </p:spPr>
      </p:pic>
      <p:pic>
        <p:nvPicPr>
          <p:cNvPr id="47112" name="Picture 8" descr="http://www.jaycraft.net/_Media/babychilis.JPG"/>
          <p:cNvPicPr>
            <a:picLocks noChangeAspect="1" noChangeArrowheads="1"/>
          </p:cNvPicPr>
          <p:nvPr/>
        </p:nvPicPr>
        <p:blipFill>
          <a:blip r:embed="rId4" cstate="print"/>
          <a:srcRect/>
          <a:stretch>
            <a:fillRect/>
          </a:stretch>
        </p:blipFill>
        <p:spPr bwMode="auto">
          <a:xfrm>
            <a:off x="457200" y="4906963"/>
            <a:ext cx="1830587" cy="1219200"/>
          </a:xfrm>
          <a:prstGeom prst="rect">
            <a:avLst/>
          </a:prstGeom>
          <a:noFill/>
        </p:spPr>
      </p:pic>
      <p:pic>
        <p:nvPicPr>
          <p:cNvPr id="47116" name="Picture 12" descr="http://project-geo.org/Spring_05/ptygmatic_folding/folding19.jpg"/>
          <p:cNvPicPr>
            <a:picLocks noChangeAspect="1" noChangeArrowheads="1"/>
          </p:cNvPicPr>
          <p:nvPr/>
        </p:nvPicPr>
        <p:blipFill>
          <a:blip r:embed="rId5" cstate="print"/>
          <a:srcRect/>
          <a:stretch>
            <a:fillRect/>
          </a:stretch>
        </p:blipFill>
        <p:spPr bwMode="auto">
          <a:xfrm>
            <a:off x="456306" y="2960132"/>
            <a:ext cx="1828800" cy="1371600"/>
          </a:xfrm>
          <a:prstGeom prst="rect">
            <a:avLst/>
          </a:prstGeom>
          <a:noFill/>
        </p:spPr>
      </p:pic>
      <p:sp>
        <p:nvSpPr>
          <p:cNvPr id="10" name="TextBox 9"/>
          <p:cNvSpPr txBox="1"/>
          <p:nvPr/>
        </p:nvSpPr>
        <p:spPr>
          <a:xfrm>
            <a:off x="3701143" y="2416629"/>
            <a:ext cx="2895600" cy="369332"/>
          </a:xfrm>
          <a:prstGeom prst="rect">
            <a:avLst/>
          </a:prstGeom>
          <a:noFill/>
        </p:spPr>
        <p:txBody>
          <a:bodyPr wrap="square" rtlCol="0">
            <a:spAutoFit/>
          </a:bodyPr>
          <a:lstStyle/>
          <a:p>
            <a:r>
              <a:rPr lang="en-US" dirty="0" smtClean="0"/>
              <a:t>Typical chemist---------</a:t>
            </a:r>
            <a:endParaRPr lang="en-US" dirty="0"/>
          </a:p>
        </p:txBody>
      </p:sp>
      <p:sp>
        <p:nvSpPr>
          <p:cNvPr id="11" name="TextBox 10"/>
          <p:cNvSpPr txBox="1"/>
          <p:nvPr/>
        </p:nvSpPr>
        <p:spPr>
          <a:xfrm>
            <a:off x="2133600" y="3826947"/>
            <a:ext cx="4267200" cy="369332"/>
          </a:xfrm>
          <a:prstGeom prst="rect">
            <a:avLst/>
          </a:prstGeom>
          <a:noFill/>
        </p:spPr>
        <p:txBody>
          <a:bodyPr wrap="square" rtlCol="0">
            <a:spAutoFit/>
          </a:bodyPr>
          <a:lstStyle/>
          <a:p>
            <a:r>
              <a:rPr lang="en-US" dirty="0" smtClean="0"/>
              <a:t>------Play-</a:t>
            </a:r>
            <a:r>
              <a:rPr lang="en-US" dirty="0" err="1" smtClean="0"/>
              <a:t>doh</a:t>
            </a:r>
            <a:r>
              <a:rPr lang="en-US" dirty="0" smtClean="0"/>
              <a:t> being smashed together</a:t>
            </a:r>
            <a:endParaRPr lang="en-US" dirty="0"/>
          </a:p>
        </p:txBody>
      </p:sp>
      <p:sp>
        <p:nvSpPr>
          <p:cNvPr id="12" name="TextBox 11"/>
          <p:cNvSpPr txBox="1"/>
          <p:nvPr/>
        </p:nvSpPr>
        <p:spPr>
          <a:xfrm>
            <a:off x="2133600" y="5638800"/>
            <a:ext cx="2133600" cy="369332"/>
          </a:xfrm>
          <a:prstGeom prst="rect">
            <a:avLst/>
          </a:prstGeom>
          <a:noFill/>
        </p:spPr>
        <p:txBody>
          <a:bodyPr wrap="square" rtlCol="0">
            <a:spAutoFit/>
          </a:bodyPr>
          <a:lstStyle/>
          <a:p>
            <a:r>
              <a:rPr lang="en-US" dirty="0" smtClean="0"/>
              <a:t>----a dirt mixture</a:t>
            </a:r>
            <a:endParaRPr lang="en-US" dirty="0"/>
          </a:p>
        </p:txBody>
      </p:sp>
      <p:sp>
        <p:nvSpPr>
          <p:cNvPr id="13" name="TextBox 12"/>
          <p:cNvSpPr txBox="1"/>
          <p:nvPr/>
        </p:nvSpPr>
        <p:spPr>
          <a:xfrm>
            <a:off x="4267200" y="4844534"/>
            <a:ext cx="3200400" cy="369332"/>
          </a:xfrm>
          <a:prstGeom prst="rect">
            <a:avLst/>
          </a:prstGeom>
          <a:noFill/>
        </p:spPr>
        <p:txBody>
          <a:bodyPr wrap="square" rtlCol="0">
            <a:spAutoFit/>
          </a:bodyPr>
          <a:lstStyle/>
          <a:p>
            <a:r>
              <a:rPr lang="en-US" dirty="0" err="1" smtClean="0"/>
              <a:t>Mentos</a:t>
            </a:r>
            <a:r>
              <a:rPr lang="en-US" dirty="0" smtClean="0"/>
              <a:t> and coke geyser-----</a:t>
            </a:r>
            <a:endParaRPr lang="en-US" dirty="0"/>
          </a:p>
        </p:txBody>
      </p:sp>
    </p:spTree>
    <p:extLst>
      <p:ext uri="{BB962C8B-B14F-4D97-AF65-F5344CB8AC3E}">
        <p14:creationId xmlns:p14="http://schemas.microsoft.com/office/powerpoint/2010/main" val="3701789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1"/>
          </p:nvPr>
        </p:nvSpPr>
        <p:spPr/>
        <p:txBody>
          <a:bodyPr/>
          <a:lstStyle/>
          <a:p>
            <a:endParaRPr lang="en-US"/>
          </a:p>
        </p:txBody>
      </p:sp>
      <p:sp>
        <p:nvSpPr>
          <p:cNvPr id="13" name="Content Placeholder 12"/>
          <p:cNvSpPr>
            <a:spLocks noGrp="1"/>
          </p:cNvSpPr>
          <p:nvPr>
            <p:ph sz="half" idx="2"/>
          </p:nvPr>
        </p:nvSpPr>
        <p:spPr/>
        <p:txBody>
          <a:bodyPr/>
          <a:lstStyle/>
          <a:p>
            <a:endParaRPr lang="en-US"/>
          </a:p>
        </p:txBody>
      </p:sp>
      <p:sp>
        <p:nvSpPr>
          <p:cNvPr id="2" name="Title 1"/>
          <p:cNvSpPr>
            <a:spLocks noGrp="1"/>
          </p:cNvSpPr>
          <p:nvPr>
            <p:ph type="title" idx="4294967295"/>
          </p:nvPr>
        </p:nvSpPr>
        <p:spPr>
          <a:xfrm>
            <a:off x="0" y="429768"/>
            <a:ext cx="8229600" cy="987870"/>
          </a:xfrm>
          <a:prstGeom prst="rect">
            <a:avLst/>
          </a:prstGeom>
        </p:spPr>
        <p:txBody>
          <a:bodyPr/>
          <a:lstStyle/>
          <a:p>
            <a:r>
              <a:rPr lang="en-US" dirty="0" smtClean="0"/>
              <a:t>Arrangements of Atoms</a:t>
            </a:r>
            <a:endParaRPr lang="en-US" dirty="0"/>
          </a:p>
        </p:txBody>
      </p:sp>
      <p:pic>
        <p:nvPicPr>
          <p:cNvPr id="43010" name="Picture 2" descr="http://www.chemistry.wustl.edu/~edudev/LabTutorials/Water/PublicWaterSupply/images/nacl.jpg"/>
          <p:cNvPicPr>
            <a:picLocks noChangeAspect="1" noChangeArrowheads="1"/>
          </p:cNvPicPr>
          <p:nvPr/>
        </p:nvPicPr>
        <p:blipFill>
          <a:blip r:embed="rId2" cstate="print"/>
          <a:srcRect/>
          <a:stretch>
            <a:fillRect/>
          </a:stretch>
        </p:blipFill>
        <p:spPr bwMode="auto">
          <a:xfrm>
            <a:off x="457200" y="3983038"/>
            <a:ext cx="2381250" cy="2143125"/>
          </a:xfrm>
          <a:prstGeom prst="rect">
            <a:avLst/>
          </a:prstGeom>
          <a:noFill/>
        </p:spPr>
      </p:pic>
      <p:pic>
        <p:nvPicPr>
          <p:cNvPr id="43016" name="Picture 8" descr="http://www.exploratorium.edu/cooking/candy/images/sugar-molecule-1.gif"/>
          <p:cNvPicPr>
            <a:picLocks noChangeAspect="1" noChangeArrowheads="1"/>
          </p:cNvPicPr>
          <p:nvPr/>
        </p:nvPicPr>
        <p:blipFill>
          <a:blip r:embed="rId3" cstate="print"/>
          <a:srcRect/>
          <a:stretch>
            <a:fillRect/>
          </a:stretch>
        </p:blipFill>
        <p:spPr bwMode="auto">
          <a:xfrm>
            <a:off x="876300" y="1782617"/>
            <a:ext cx="2857500" cy="1895476"/>
          </a:xfrm>
          <a:prstGeom prst="rect">
            <a:avLst/>
          </a:prstGeom>
          <a:noFill/>
        </p:spPr>
      </p:pic>
      <p:pic>
        <p:nvPicPr>
          <p:cNvPr id="43018" name="Picture 10" descr="http://upload.wikimedia.org/wikipedia/en/4/41/Caffeine_Molecule.png"/>
          <p:cNvPicPr>
            <a:picLocks noChangeAspect="1" noChangeArrowheads="1"/>
          </p:cNvPicPr>
          <p:nvPr/>
        </p:nvPicPr>
        <p:blipFill>
          <a:blip r:embed="rId4" cstate="print"/>
          <a:srcRect/>
          <a:stretch>
            <a:fillRect/>
          </a:stretch>
        </p:blipFill>
        <p:spPr bwMode="auto">
          <a:xfrm>
            <a:off x="6367272" y="1716950"/>
            <a:ext cx="2448772" cy="2093133"/>
          </a:xfrm>
          <a:prstGeom prst="rect">
            <a:avLst/>
          </a:prstGeom>
          <a:noFill/>
        </p:spPr>
      </p:pic>
      <p:sp>
        <p:nvSpPr>
          <p:cNvPr id="10" name="TextBox 9"/>
          <p:cNvSpPr txBox="1"/>
          <p:nvPr/>
        </p:nvSpPr>
        <p:spPr>
          <a:xfrm>
            <a:off x="4495800" y="2668262"/>
            <a:ext cx="1752600" cy="369332"/>
          </a:xfrm>
          <a:prstGeom prst="rect">
            <a:avLst/>
          </a:prstGeom>
          <a:noFill/>
        </p:spPr>
        <p:txBody>
          <a:bodyPr wrap="square" rtlCol="0">
            <a:spAutoFit/>
          </a:bodyPr>
          <a:lstStyle/>
          <a:p>
            <a:r>
              <a:rPr lang="en-US" dirty="0" smtClean="0"/>
              <a:t>Caffeine--------</a:t>
            </a:r>
            <a:endParaRPr lang="en-US" dirty="0"/>
          </a:p>
        </p:txBody>
      </p:sp>
      <p:sp>
        <p:nvSpPr>
          <p:cNvPr id="11" name="TextBox 10"/>
          <p:cNvSpPr txBox="1"/>
          <p:nvPr/>
        </p:nvSpPr>
        <p:spPr>
          <a:xfrm>
            <a:off x="2667000" y="4800600"/>
            <a:ext cx="2133600" cy="369332"/>
          </a:xfrm>
          <a:prstGeom prst="rect">
            <a:avLst/>
          </a:prstGeom>
          <a:noFill/>
        </p:spPr>
        <p:txBody>
          <a:bodyPr wrap="square" rtlCol="0">
            <a:spAutoFit/>
          </a:bodyPr>
          <a:lstStyle/>
          <a:p>
            <a:r>
              <a:rPr lang="en-US" dirty="0" smtClean="0"/>
              <a:t>--------table salt</a:t>
            </a:r>
            <a:endParaRPr lang="en-US" dirty="0"/>
          </a:p>
        </p:txBody>
      </p:sp>
      <p:pic>
        <p:nvPicPr>
          <p:cNvPr id="43020" name="Picture 12" descr="http://www.worldofmolecules.com/materials/nylon6.gif"/>
          <p:cNvPicPr>
            <a:picLocks noChangeAspect="1" noChangeArrowheads="1"/>
          </p:cNvPicPr>
          <p:nvPr/>
        </p:nvPicPr>
        <p:blipFill>
          <a:blip r:embed="rId5" cstate="print"/>
          <a:srcRect/>
          <a:stretch>
            <a:fillRect/>
          </a:stretch>
        </p:blipFill>
        <p:spPr bwMode="auto">
          <a:xfrm>
            <a:off x="5582073" y="3911602"/>
            <a:ext cx="3104727" cy="2214561"/>
          </a:xfrm>
          <a:prstGeom prst="rect">
            <a:avLst/>
          </a:prstGeom>
          <a:noFill/>
        </p:spPr>
      </p:pic>
      <p:sp>
        <p:nvSpPr>
          <p:cNvPr id="14" name="TextBox 13"/>
          <p:cNvSpPr txBox="1"/>
          <p:nvPr/>
        </p:nvSpPr>
        <p:spPr>
          <a:xfrm>
            <a:off x="4364736" y="4191000"/>
            <a:ext cx="1600200" cy="369332"/>
          </a:xfrm>
          <a:prstGeom prst="rect">
            <a:avLst/>
          </a:prstGeom>
          <a:noFill/>
        </p:spPr>
        <p:txBody>
          <a:bodyPr wrap="square" rtlCol="0">
            <a:spAutoFit/>
          </a:bodyPr>
          <a:lstStyle/>
          <a:p>
            <a:r>
              <a:rPr lang="en-US" dirty="0" smtClean="0"/>
              <a:t>Nylon-------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smtClean="0"/>
              <a:t>An atom is very small, way too small to be seen without aid from microscopes. So small in fact that there are over 10</a:t>
            </a:r>
            <a:r>
              <a:rPr lang="en-US" baseline="30000" dirty="0" smtClean="0"/>
              <a:t>27</a:t>
            </a:r>
            <a:r>
              <a:rPr lang="en-US" dirty="0" smtClean="0"/>
              <a:t> atoms in your body. Expanded out, that number is 1000000000000000000000000000 atoms!</a:t>
            </a:r>
          </a:p>
          <a:p>
            <a:endParaRPr lang="en-US" dirty="0"/>
          </a:p>
          <a:p>
            <a:r>
              <a:rPr lang="en-US" dirty="0" smtClean="0"/>
              <a:t>An atom is made up of three parts:</a:t>
            </a:r>
          </a:p>
          <a:p>
            <a:pPr lvl="1"/>
            <a:r>
              <a:rPr lang="en-US" dirty="0" smtClean="0"/>
              <a:t>Protons</a:t>
            </a:r>
          </a:p>
          <a:p>
            <a:pPr lvl="1"/>
            <a:r>
              <a:rPr lang="en-US" dirty="0" smtClean="0"/>
              <a:t>Neutrons</a:t>
            </a:r>
          </a:p>
          <a:p>
            <a:pPr lvl="1"/>
            <a:r>
              <a:rPr lang="en-US" dirty="0" smtClean="0"/>
              <a:t>Electrons</a:t>
            </a:r>
          </a:p>
          <a:p>
            <a:pPr lvl="1"/>
            <a:endParaRPr lang="en-US" dirty="0" smtClean="0"/>
          </a:p>
          <a:p>
            <a:r>
              <a:rPr lang="en-US" dirty="0" smtClean="0"/>
              <a:t>Protons and neutrons are both the same size and very large when compared to the electron (over 1000 times bigger)</a:t>
            </a:r>
          </a:p>
          <a:p>
            <a:endParaRPr lang="en-US" dirty="0" smtClean="0"/>
          </a:p>
          <a:p>
            <a:r>
              <a:rPr lang="en-US" dirty="0" smtClean="0"/>
              <a:t>The protons and neutrons are lumped together to form one unit called the nucleus</a:t>
            </a:r>
          </a:p>
          <a:p>
            <a:endParaRPr lang="en-US" dirty="0" smtClean="0"/>
          </a:p>
          <a:p>
            <a:r>
              <a:rPr lang="en-US" dirty="0" smtClean="0"/>
              <a:t>The electrons orbit the nucleus in specific patterns called orbitals</a:t>
            </a:r>
            <a:endParaRPr lang="en-US" dirty="0"/>
          </a:p>
        </p:txBody>
      </p:sp>
      <p:sp>
        <p:nvSpPr>
          <p:cNvPr id="2" name="Title 1"/>
          <p:cNvSpPr>
            <a:spLocks noGrp="1"/>
          </p:cNvSpPr>
          <p:nvPr>
            <p:ph type="title" idx="4294967295"/>
          </p:nvPr>
        </p:nvSpPr>
        <p:spPr>
          <a:xfrm>
            <a:off x="0" y="457200"/>
            <a:ext cx="8229600" cy="960438"/>
          </a:xfrm>
          <a:prstGeom prst="rect">
            <a:avLst/>
          </a:prstGeom>
        </p:spPr>
        <p:txBody>
          <a:bodyPr/>
          <a:lstStyle/>
          <a:p>
            <a:r>
              <a:rPr lang="en-US" dirty="0" smtClean="0"/>
              <a:t>Parts of the Atom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Protons are positively charged. (+)</a:t>
            </a:r>
          </a:p>
          <a:p>
            <a:pPr>
              <a:buNone/>
            </a:pPr>
            <a:endParaRPr lang="en-US" dirty="0" smtClean="0"/>
          </a:p>
          <a:p>
            <a:r>
              <a:rPr lang="en-US" dirty="0" smtClean="0"/>
              <a:t>Electrons are negatively charged. (-)</a:t>
            </a:r>
          </a:p>
          <a:p>
            <a:pPr>
              <a:buNone/>
            </a:pPr>
            <a:endParaRPr lang="en-US" dirty="0" smtClean="0"/>
          </a:p>
          <a:p>
            <a:r>
              <a:rPr lang="en-US" dirty="0" smtClean="0"/>
              <a:t>Neutrons have no charge.</a:t>
            </a:r>
          </a:p>
          <a:p>
            <a:pPr>
              <a:buNone/>
            </a:pPr>
            <a:endParaRPr lang="en-US" dirty="0" smtClean="0"/>
          </a:p>
          <a:p>
            <a:r>
              <a:rPr lang="en-US" dirty="0" smtClean="0"/>
              <a:t>The charges on the proton and electron are equal in strength, even though the proton is much bigger than the electron.</a:t>
            </a:r>
          </a:p>
          <a:p>
            <a:pPr>
              <a:buNone/>
            </a:pPr>
            <a:endParaRPr lang="en-US" dirty="0" smtClean="0"/>
          </a:p>
          <a:p>
            <a:r>
              <a:rPr lang="en-US" dirty="0" smtClean="0"/>
              <a:t>A neutron carries no charge on it, but supplies “glue” to hold the nucleus together.</a:t>
            </a:r>
            <a:endParaRPr lang="en-US" dirty="0"/>
          </a:p>
        </p:txBody>
      </p:sp>
      <p:sp>
        <p:nvSpPr>
          <p:cNvPr id="2" name="Title 1"/>
          <p:cNvSpPr>
            <a:spLocks noGrp="1"/>
          </p:cNvSpPr>
          <p:nvPr>
            <p:ph type="title" idx="4294967295"/>
          </p:nvPr>
        </p:nvSpPr>
        <p:spPr>
          <a:xfrm>
            <a:off x="0" y="393192"/>
            <a:ext cx="8229600" cy="1024446"/>
          </a:xfrm>
          <a:prstGeom prst="rect">
            <a:avLst/>
          </a:prstGeom>
        </p:spPr>
        <p:txBody>
          <a:bodyPr/>
          <a:lstStyle/>
          <a:p>
            <a:r>
              <a:rPr lang="en-US" dirty="0" smtClean="0"/>
              <a:t>Parts of the Atom</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NS-PP-template">
  <a:themeElements>
    <a:clrScheme name="Custom 1">
      <a:dk1>
        <a:sysClr val="windowText" lastClr="000000"/>
      </a:dk1>
      <a:lt1>
        <a:sysClr val="window" lastClr="FFFFFF"/>
      </a:lt1>
      <a:dk2>
        <a:srgbClr val="10233F"/>
      </a:dk2>
      <a:lt2>
        <a:srgbClr val="B3B3B3"/>
      </a:lt2>
      <a:accent1>
        <a:srgbClr val="4F81BD"/>
      </a:accent1>
      <a:accent2>
        <a:srgbClr val="C0504D"/>
      </a:accent2>
      <a:accent3>
        <a:srgbClr val="7D9646"/>
      </a:accent3>
      <a:accent4>
        <a:srgbClr val="8064A2"/>
      </a:accent4>
      <a:accent5>
        <a:srgbClr val="4BACC6"/>
      </a:accent5>
      <a:accent6>
        <a:srgbClr val="E1AC3F"/>
      </a:accent6>
      <a:hlink>
        <a:srgbClr val="3271C9"/>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pace-Divid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ANS-PP-template</Template>
  <TotalTime>73</TotalTime>
  <Words>2505</Words>
  <Application>Microsoft Office PowerPoint</Application>
  <PresentationFormat>On-screen Show (4:3)</PresentationFormat>
  <Paragraphs>238</Paragraphs>
  <Slides>42</Slides>
  <Notes>0</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ANS-PP-template</vt:lpstr>
      <vt:lpstr>Space-Divider slide</vt:lpstr>
      <vt:lpstr>Nuclear Science Basics</vt:lpstr>
      <vt:lpstr>Nuclear Science Basics</vt:lpstr>
      <vt:lpstr>Introduction</vt:lpstr>
      <vt:lpstr>Our Universe</vt:lpstr>
      <vt:lpstr>Atoms</vt:lpstr>
      <vt:lpstr>Interactions</vt:lpstr>
      <vt:lpstr>Arrangements of Atoms</vt:lpstr>
      <vt:lpstr>Parts of the Atom</vt:lpstr>
      <vt:lpstr>Parts of the Atom</vt:lpstr>
      <vt:lpstr>Parts of the Atom</vt:lpstr>
      <vt:lpstr>Parts of the Atom</vt:lpstr>
      <vt:lpstr>Atom Structure</vt:lpstr>
      <vt:lpstr>Periodic Table</vt:lpstr>
      <vt:lpstr>Periodic Table</vt:lpstr>
      <vt:lpstr>A Typical Element from  the Periodic Table</vt:lpstr>
      <vt:lpstr>Isotopes</vt:lpstr>
      <vt:lpstr>Isotopes</vt:lpstr>
      <vt:lpstr>Chemical Reactions</vt:lpstr>
      <vt:lpstr>Chemical Reactions</vt:lpstr>
      <vt:lpstr>Chemical Reactions</vt:lpstr>
      <vt:lpstr>Chemical Reactions</vt:lpstr>
      <vt:lpstr>Why Nuclear Science is  Different</vt:lpstr>
      <vt:lpstr>Examples of Nuclear  Reactions</vt:lpstr>
      <vt:lpstr>Why Nuclear Science is  Different</vt:lpstr>
      <vt:lpstr>PowerPoint Presentation</vt:lpstr>
      <vt:lpstr>Nuclear Science</vt:lpstr>
      <vt:lpstr>Radioactive Decay</vt:lpstr>
      <vt:lpstr>Radioactive Decay</vt:lpstr>
      <vt:lpstr>Radioactive Decay</vt:lpstr>
      <vt:lpstr>Particle Decay</vt:lpstr>
      <vt:lpstr>Particle Decay</vt:lpstr>
      <vt:lpstr>Gamma Decay</vt:lpstr>
      <vt:lpstr>Types of Gamma Ray  Interactions</vt:lpstr>
      <vt:lpstr>Nuclear Fission</vt:lpstr>
      <vt:lpstr>Nuclear Fission</vt:lpstr>
      <vt:lpstr>Nuclear Fission</vt:lpstr>
      <vt:lpstr>Fission Process</vt:lpstr>
      <vt:lpstr>Fission Products </vt:lpstr>
      <vt:lpstr>Fission Product  Examples</vt:lpstr>
      <vt:lpstr>Chain Reaction</vt:lpstr>
      <vt:lpstr>Chain Reaction</vt:lpstr>
      <vt:lpstr>Conclusion</vt:lpstr>
    </vt:vector>
  </TitlesOfParts>
  <Company>ANS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tcoyle</dc:creator>
  <cp:lastModifiedBy>Wesley Deason</cp:lastModifiedBy>
  <cp:revision>12</cp:revision>
  <cp:lastPrinted>2013-05-28T14:59:39Z</cp:lastPrinted>
  <dcterms:created xsi:type="dcterms:W3CDTF">2013-08-14T14:44:22Z</dcterms:created>
  <dcterms:modified xsi:type="dcterms:W3CDTF">2013-10-28T10:49:24Z</dcterms:modified>
</cp:coreProperties>
</file>