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58" r:id="rId4"/>
    <p:sldId id="260" r:id="rId5"/>
    <p:sldId id="263" r:id="rId6"/>
    <p:sldId id="261" r:id="rId7"/>
    <p:sldId id="264" r:id="rId8"/>
    <p:sldId id="269" r:id="rId9"/>
    <p:sldId id="271" r:id="rId10"/>
    <p:sldId id="27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4">
          <p15:clr>
            <a:srgbClr val="A4A3A4"/>
          </p15:clr>
        </p15:guide>
        <p15:guide id="2" pos="28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33F"/>
    <a:srgbClr val="66B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 snapToObjects="1">
      <p:cViewPr>
        <p:scale>
          <a:sx n="118" d="100"/>
          <a:sy n="118" d="100"/>
        </p:scale>
        <p:origin x="-1452" y="-24"/>
      </p:cViewPr>
      <p:guideLst>
        <p:guide orient="horz" pos="2254"/>
        <p:guide pos="28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Chart%20in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Membership - 5 Year Trend</a:t>
            </a:r>
          </a:p>
        </c:rich>
      </c:tx>
      <c:layout>
        <c:manualLayout>
          <c:xMode val="edge"/>
          <c:yMode val="edge"/>
          <c:x val="0.25716666666666665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PowerPoint]Sheet1'!$A$2</c:f>
              <c:strCache>
                <c:ptCount val="1"/>
                <c:pt idx="0">
                  <c:v>All Members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'[Chart in Microsoft PowerPoint]Sheet1'!$B$1:$F$1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'[Chart in Microsoft PowerPoint]Sheet1'!$B$2:$F$2</c:f>
              <c:numCache>
                <c:formatCode>General</c:formatCode>
                <c:ptCount val="5"/>
                <c:pt idx="0">
                  <c:v>1492</c:v>
                </c:pt>
                <c:pt idx="1">
                  <c:v>1589</c:v>
                </c:pt>
                <c:pt idx="2">
                  <c:v>1634</c:v>
                </c:pt>
                <c:pt idx="3">
                  <c:v>1717</c:v>
                </c:pt>
                <c:pt idx="4">
                  <c:v>1750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PowerPoint]Sheet1'!$A$3</c:f>
              <c:strCache>
                <c:ptCount val="1"/>
                <c:pt idx="0">
                  <c:v>Young Members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'[Chart in Microsoft PowerPoint]Sheet1'!$B$1:$F$1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'[Chart in Microsoft PowerPoint]Sheet1'!$B$3:$F$3</c:f>
              <c:numCache>
                <c:formatCode>General</c:formatCode>
                <c:ptCount val="5"/>
                <c:pt idx="0">
                  <c:v>200</c:v>
                </c:pt>
                <c:pt idx="1">
                  <c:v>210</c:v>
                </c:pt>
                <c:pt idx="2">
                  <c:v>195</c:v>
                </c:pt>
                <c:pt idx="3">
                  <c:v>230</c:v>
                </c:pt>
                <c:pt idx="4">
                  <c:v>245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PowerPoint]Sheet1'!$A$4</c:f>
              <c:strCache>
                <c:ptCount val="1"/>
                <c:pt idx="0">
                  <c:v>Student Members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'[Chart in Microsoft PowerPoint]Sheet1'!$B$1:$F$1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'[Chart in Microsoft PowerPoint]Sheet1'!$B$4:$F$4</c:f>
              <c:numCache>
                <c:formatCode>General</c:formatCode>
                <c:ptCount val="5"/>
                <c:pt idx="0">
                  <c:v>255</c:v>
                </c:pt>
                <c:pt idx="1">
                  <c:v>340</c:v>
                </c:pt>
                <c:pt idx="2">
                  <c:v>375</c:v>
                </c:pt>
                <c:pt idx="3">
                  <c:v>380</c:v>
                </c:pt>
                <c:pt idx="4">
                  <c:v>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5145344"/>
        <c:axId val="118825344"/>
      </c:barChart>
      <c:catAx>
        <c:axId val="115145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25344"/>
        <c:crosses val="autoZero"/>
        <c:auto val="1"/>
        <c:lblAlgn val="ctr"/>
        <c:lblOffset val="100"/>
        <c:noMultiLvlLbl val="0"/>
      </c:catAx>
      <c:valAx>
        <c:axId val="11882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14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997" y="2130425"/>
            <a:ext cx="7431202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995" y="3886200"/>
            <a:ext cx="7431203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8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090" y="1763990"/>
            <a:ext cx="7425110" cy="43621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6950"/>
            <a:ext cx="4038600" cy="440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6950"/>
            <a:ext cx="4038600" cy="440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Georgi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rgbClr val="1023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4B981EE-C3D8-694F-97FF-F68C7832F9E8}" type="datetimeFigureOut">
              <a:rPr lang="en-US" smtClean="0"/>
              <a:pPr/>
              <a:t>3/28/2018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5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110"/>
            <a:ext cx="3008313" cy="7373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288" y="1709110"/>
            <a:ext cx="4821400" cy="441705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3666"/>
            <a:ext cx="3008313" cy="3562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4837" y="1615030"/>
            <a:ext cx="7416332" cy="3943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4837" y="5762366"/>
            <a:ext cx="7416332" cy="409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1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solidFill>
          <a:srgbClr val="1023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4837" y="1615030"/>
            <a:ext cx="7416332" cy="3943497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4837" y="5762366"/>
            <a:ext cx="7416332" cy="40983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282314-900F-3548-907F-397C262044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5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3090" y="1763990"/>
            <a:ext cx="7425110" cy="4362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81EE-C3D8-694F-97FF-F68C7832F9E8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3877107" y="-3490126"/>
            <a:ext cx="1051276" cy="8805488"/>
          </a:xfrm>
          <a:prstGeom prst="round2Same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Master_ANS_Icon_4C.eps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6" y="660814"/>
            <a:ext cx="1403554" cy="51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7137" y="484672"/>
            <a:ext cx="7155340" cy="87033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Guidance for the Presentation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7137" y="1704217"/>
            <a:ext cx="8195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Your presentation should last no more than </a:t>
            </a:r>
            <a:r>
              <a:rPr lang="en-US" sz="1600" i="1" dirty="0" smtClean="0">
                <a:solidFill>
                  <a:srgbClr val="FF0000"/>
                </a:solidFill>
              </a:rPr>
              <a:t>20 minutes</a:t>
            </a:r>
            <a:r>
              <a:rPr lang="en-US" sz="1600" i="1" dirty="0" smtClean="0"/>
              <a:t>. It is meant to be a high level overview of the health of your Division.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Have it reviewed by a fellow officer or the PDC Chair prior to submittal.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Avoid detailed explanations unless requested by a Board Member.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If there is a specific activity or highlight that is experimental or for which lessons learned were generated, do include.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i="1" dirty="0" smtClean="0"/>
              <a:t>The presentation can be archived on your Division’s website after presentation to the Board.</a:t>
            </a:r>
          </a:p>
        </p:txBody>
      </p:sp>
    </p:spTree>
    <p:extLst>
      <p:ext uri="{BB962C8B-B14F-4D97-AF65-F5344CB8AC3E}">
        <p14:creationId xmlns:p14="http://schemas.microsoft.com/office/powerpoint/2010/main" val="201881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480014"/>
            <a:ext cx="7264672" cy="95788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Performance against Goals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717187"/>
              </p:ext>
            </p:extLst>
          </p:nvPr>
        </p:nvGraphicFramePr>
        <p:xfrm>
          <a:off x="587148" y="2077326"/>
          <a:ext cx="74247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463"/>
                <a:gridCol w="2654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2017-2018</a:t>
                      </a:r>
                      <a:r>
                        <a:rPr lang="en-US" baseline="0" dirty="0" smtClean="0"/>
                        <a:t> Goal*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yet achieved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Exceeded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1152" y="5706183"/>
            <a:ext cx="62592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/>
              <a:t>Typical Goal categories:  Meetings/Membership/Service to Society/</a:t>
            </a:r>
          </a:p>
          <a:p>
            <a:r>
              <a:rPr lang="en-US" sz="1600" i="1" dirty="0"/>
              <a:t> </a:t>
            </a:r>
            <a:r>
              <a:rPr lang="en-US" sz="1600" i="1" dirty="0" smtClean="0"/>
              <a:t>                                       Governance/Finance/Communication</a:t>
            </a:r>
          </a:p>
          <a:p>
            <a:r>
              <a:rPr lang="en-US" sz="1600" i="1" dirty="0" smtClean="0"/>
              <a:t>*  Aligned with Society Strategic Plan?</a:t>
            </a:r>
            <a:endParaRPr lang="en-US" sz="1600" i="1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176968"/>
              </p:ext>
            </p:extLst>
          </p:nvPr>
        </p:nvGraphicFramePr>
        <p:xfrm>
          <a:off x="587148" y="3720905"/>
          <a:ext cx="74247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0463"/>
                <a:gridCol w="2654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2018-2019</a:t>
                      </a:r>
                      <a:r>
                        <a:rPr lang="en-US" baseline="0" dirty="0" smtClean="0"/>
                        <a:t> 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761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513223"/>
            <a:ext cx="3702676" cy="74890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Summary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72684"/>
            <a:ext cx="8229600" cy="3938940"/>
          </a:xfrm>
        </p:spPr>
        <p:txBody>
          <a:bodyPr/>
          <a:lstStyle/>
          <a:p>
            <a:r>
              <a:rPr lang="en-US" dirty="0" smtClean="0"/>
              <a:t>Statement of Overall Division Health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Focus of Future Action(s</a:t>
            </a:r>
            <a:r>
              <a:rPr lang="en-US" dirty="0" smtClean="0"/>
              <a:t>)/Direction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8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Same Side Corner Rectangle 15"/>
          <p:cNvSpPr/>
          <p:nvPr/>
        </p:nvSpPr>
        <p:spPr>
          <a:xfrm rot="5400000">
            <a:off x="3877107" y="-3490126"/>
            <a:ext cx="1051276" cy="8805488"/>
          </a:xfrm>
          <a:prstGeom prst="round2Same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ster_ANS_Icon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6" y="660814"/>
            <a:ext cx="1403554" cy="518050"/>
          </a:xfrm>
          <a:prstGeom prst="rect">
            <a:avLst/>
          </a:prstGeom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7137" y="484672"/>
            <a:ext cx="6117905" cy="87033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Division/TG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47289" y="2382774"/>
            <a:ext cx="4953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Presentation to the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ANS Board of Directors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Date and Place</a:t>
            </a:r>
          </a:p>
        </p:txBody>
      </p:sp>
    </p:spTree>
    <p:extLst>
      <p:ext uri="{BB962C8B-B14F-4D97-AF65-F5344CB8AC3E}">
        <p14:creationId xmlns:p14="http://schemas.microsoft.com/office/powerpoint/2010/main" val="343336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 Same Side Corner Rectangle 15"/>
          <p:cNvSpPr/>
          <p:nvPr/>
        </p:nvSpPr>
        <p:spPr>
          <a:xfrm rot="5400000">
            <a:off x="3877107" y="-3490126"/>
            <a:ext cx="1051276" cy="8805488"/>
          </a:xfrm>
          <a:prstGeom prst="round2Same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Master_ANS_Icon_4C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646" y="660814"/>
            <a:ext cx="1403554" cy="518050"/>
          </a:xfrm>
          <a:prstGeom prst="rect">
            <a:avLst/>
          </a:prstGeom>
        </p:spPr>
      </p:pic>
      <p:sp>
        <p:nvSpPr>
          <p:cNvPr id="10" name="Rectangle 1026"/>
          <p:cNvSpPr txBox="1">
            <a:spLocks noChangeArrowheads="1"/>
          </p:cNvSpPr>
          <p:nvPr/>
        </p:nvSpPr>
        <p:spPr>
          <a:xfrm>
            <a:off x="199623" y="477380"/>
            <a:ext cx="5235262" cy="884917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Division/TG Mission</a:t>
            </a:r>
          </a:p>
        </p:txBody>
      </p:sp>
    </p:spTree>
    <p:extLst>
      <p:ext uri="{BB962C8B-B14F-4D97-AF65-F5344CB8AC3E}">
        <p14:creationId xmlns:p14="http://schemas.microsoft.com/office/powerpoint/2010/main" val="16389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9623" y="496716"/>
            <a:ext cx="6291330" cy="84268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Division/TG Leadership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289775" y="2092537"/>
            <a:ext cx="7785279" cy="31620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Officers/Executive Committee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Current Officers </a:t>
            </a:r>
            <a:r>
              <a:rPr lang="en-US" sz="1800" dirty="0" smtClean="0">
                <a:solidFill>
                  <a:schemeClr val="tx1"/>
                </a:solidFill>
              </a:rPr>
              <a:t>(mark Young Members with </a:t>
            </a:r>
            <a:r>
              <a:rPr lang="en-US" sz="1800" baseline="30000" dirty="0" smtClean="0">
                <a:solidFill>
                  <a:schemeClr val="tx1"/>
                </a:solidFill>
              </a:rPr>
              <a:t>YM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BOD Liaison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Standards Liaison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Other key personnel 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3004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562807"/>
            <a:ext cx="7038304" cy="903453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Division Membership Trend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649325"/>
              </p:ext>
            </p:extLst>
          </p:nvPr>
        </p:nvGraphicFramePr>
        <p:xfrm>
          <a:off x="753414" y="2675585"/>
          <a:ext cx="7386034" cy="385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04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5380" y="487466"/>
            <a:ext cx="4037527" cy="72314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Demographics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4" t="3333" r="18045" b="17834"/>
          <a:stretch>
            <a:fillRect/>
          </a:stretch>
        </p:blipFill>
        <p:spPr>
          <a:xfrm>
            <a:off x="1954112" y="2341848"/>
            <a:ext cx="5235776" cy="4324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018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109470" y="578556"/>
            <a:ext cx="6852102" cy="7603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Expenditures/Revenues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9079216"/>
              </p:ext>
            </p:extLst>
          </p:nvPr>
        </p:nvGraphicFramePr>
        <p:xfrm>
          <a:off x="533400" y="2431464"/>
          <a:ext cx="4026956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4" imgW="4212701" imgH="4523624" progId="Excel.Chart.8">
                  <p:embed/>
                </p:oleObj>
              </mc:Choice>
              <mc:Fallback>
                <p:oleObj r:id="rId4" imgW="4212701" imgH="452362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431464"/>
                        <a:ext cx="4026956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414924"/>
              </p:ext>
            </p:extLst>
          </p:nvPr>
        </p:nvGraphicFramePr>
        <p:xfrm>
          <a:off x="4806298" y="2422228"/>
          <a:ext cx="3740183" cy="432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7" imgW="3913971" imgH="4523624" progId="Excel.Chart.8">
                  <p:embed/>
                </p:oleObj>
              </mc:Choice>
              <mc:Fallback>
                <p:oleObj r:id="rId7" imgW="3913971" imgH="4523624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298" y="2422228"/>
                        <a:ext cx="3740183" cy="432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81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-650383" y="508380"/>
            <a:ext cx="8229600" cy="95788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Technical Meetings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309504"/>
              </p:ext>
            </p:extLst>
          </p:nvPr>
        </p:nvGraphicFramePr>
        <p:xfrm>
          <a:off x="434629" y="1843097"/>
          <a:ext cx="7424736" cy="3032760"/>
        </p:xfrm>
        <a:graphic>
          <a:graphicData uri="http://schemas.openxmlformats.org/drawingml/2006/table">
            <a:tbl>
              <a:tblPr firstCol="1">
                <a:tableStyleId>{16D9F66E-5EB9-4882-86FB-DCBF35E3C3E4}</a:tableStyleId>
              </a:tblPr>
              <a:tblGrid>
                <a:gridCol w="2474912"/>
                <a:gridCol w="2551101"/>
                <a:gridCol w="23987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Topical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WM 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Class/Co-sponsor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half-day sessions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Registration</a:t>
                      </a:r>
                      <a:r>
                        <a:rPr lang="en-US" baseline="0" dirty="0" smtClean="0"/>
                        <a:t> (Planned/Actual)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515/506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revenue</a:t>
                      </a:r>
                      <a:r>
                        <a:rPr lang="en-US" baseline="0" dirty="0" smtClean="0"/>
                        <a:t> (Planned/Actual)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$35K/$38K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130672"/>
              </p:ext>
            </p:extLst>
          </p:nvPr>
        </p:nvGraphicFramePr>
        <p:xfrm>
          <a:off x="434629" y="5108857"/>
          <a:ext cx="7424736" cy="1285240"/>
        </p:xfrm>
        <a:graphic>
          <a:graphicData uri="http://schemas.openxmlformats.org/drawingml/2006/table">
            <a:tbl>
              <a:tblPr firstCol="1">
                <a:tableStyleId>{16D9F66E-5EB9-4882-86FB-DCBF35E3C3E4}</a:tableStyleId>
              </a:tblPr>
              <a:tblGrid>
                <a:gridCol w="2474912"/>
                <a:gridCol w="2551101"/>
                <a:gridCol w="239872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Sessions Sponsored</a:t>
                      </a:r>
                      <a:r>
                        <a:rPr lang="en-US" baseline="0" dirty="0" smtClean="0"/>
                        <a:t> at National Meetings*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7823" y="6488597"/>
            <a:ext cx="53370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* Does not include Embedded Topical, Co-sponsored sessions count as half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640009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8411" y="588565"/>
            <a:ext cx="6536028" cy="86481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Contributions to Society*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928740"/>
            <a:ext cx="8229600" cy="38835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Standards</a:t>
            </a:r>
          </a:p>
          <a:p>
            <a:pPr lvl="1"/>
            <a:r>
              <a:rPr lang="en-US" sz="1800" dirty="0"/>
              <a:t>List those currently under </a:t>
            </a:r>
            <a:r>
              <a:rPr lang="en-US" sz="1800" dirty="0" smtClean="0"/>
              <a:t>review by the Division (get from the Liaison)</a:t>
            </a:r>
            <a:endParaRPr lang="en-US" sz="1800" dirty="0"/>
          </a:p>
          <a:p>
            <a:r>
              <a:rPr lang="en-US" sz="2800" dirty="0" smtClean="0"/>
              <a:t>Policy and Position Statements</a:t>
            </a:r>
          </a:p>
          <a:p>
            <a:pPr lvl="1"/>
            <a:r>
              <a:rPr lang="en-US" sz="1800" dirty="0" smtClean="0"/>
              <a:t>List those currently under review</a:t>
            </a:r>
          </a:p>
          <a:p>
            <a:r>
              <a:rPr lang="en-US" sz="2800" dirty="0" smtClean="0"/>
              <a:t>Affiliations with other technical organizations*</a:t>
            </a:r>
          </a:p>
          <a:p>
            <a:r>
              <a:rPr lang="en-US" sz="2800" dirty="0" smtClean="0"/>
              <a:t>Students and Young Members</a:t>
            </a:r>
          </a:p>
          <a:p>
            <a:pPr marL="0" indent="0">
              <a:lnSpc>
                <a:spcPct val="90000"/>
              </a:lnSpc>
            </a:pPr>
            <a:r>
              <a:rPr lang="en-US" sz="2800" dirty="0" smtClean="0"/>
              <a:t>  Communication</a:t>
            </a:r>
            <a:endParaRPr lang="en-US" sz="2800" dirty="0"/>
          </a:p>
          <a:p>
            <a:pPr marL="400050" lvl="1" indent="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Website – </a:t>
            </a:r>
            <a:r>
              <a:rPr lang="en-US" sz="1600" dirty="0" err="1">
                <a:solidFill>
                  <a:schemeClr val="tx1"/>
                </a:solidFill>
              </a:rPr>
              <a:t>url</a:t>
            </a:r>
            <a:r>
              <a:rPr lang="en-US" sz="1600" dirty="0">
                <a:solidFill>
                  <a:schemeClr val="tx1"/>
                </a:solidFill>
              </a:rPr>
              <a:t> and date last updated </a:t>
            </a:r>
            <a:r>
              <a:rPr lang="en-US" sz="1200" dirty="0">
                <a:solidFill>
                  <a:schemeClr val="tx1"/>
                </a:solidFill>
              </a:rPr>
              <a:t>(cite </a:t>
            </a:r>
            <a:r>
              <a:rPr lang="en-US" sz="1200" dirty="0" err="1">
                <a:solidFill>
                  <a:schemeClr val="tx1"/>
                </a:solidFill>
              </a:rPr>
              <a:t>url</a:t>
            </a:r>
            <a:r>
              <a:rPr lang="en-US" sz="1200" dirty="0">
                <a:solidFill>
                  <a:schemeClr val="tx1"/>
                </a:solidFill>
              </a:rPr>
              <a:t>) </a:t>
            </a:r>
          </a:p>
          <a:p>
            <a:pPr marL="400050" lvl="1" indent="0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Non-technical publications </a:t>
            </a:r>
            <a:r>
              <a:rPr lang="en-US" sz="1200" dirty="0">
                <a:solidFill>
                  <a:schemeClr val="tx1"/>
                </a:solidFill>
              </a:rPr>
              <a:t>(frequency &amp; type</a:t>
            </a:r>
            <a:r>
              <a:rPr lang="en-US" sz="12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037" y="5955204"/>
            <a:ext cx="8195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* </a:t>
            </a:r>
            <a:r>
              <a:rPr lang="en-US" sz="1600" i="1" dirty="0" smtClean="0">
                <a:solidFill>
                  <a:srgbClr val="FF0000"/>
                </a:solidFill>
              </a:rPr>
              <a:t>This is meant to be a brief, high level listing not an exhaustive expose of Division activities in this area.  The speaker can choose 1 or 2 on which to elaborate.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124966"/>
      </p:ext>
    </p:extLst>
  </p:cSld>
  <p:clrMapOvr>
    <a:masterClrMapping/>
  </p:clrMapOvr>
</p:sld>
</file>

<file path=ppt/theme/theme1.xml><?xml version="1.0" encoding="utf-8"?>
<a:theme xmlns:a="http://schemas.openxmlformats.org/drawingml/2006/main" name="1-ANS-PP-template">
  <a:themeElements>
    <a:clrScheme name="Custom 1">
      <a:dk1>
        <a:sysClr val="windowText" lastClr="000000"/>
      </a:dk1>
      <a:lt1>
        <a:sysClr val="window" lastClr="FFFFFF"/>
      </a:lt1>
      <a:dk2>
        <a:srgbClr val="10233F"/>
      </a:dk2>
      <a:lt2>
        <a:srgbClr val="B3B3B3"/>
      </a:lt2>
      <a:accent1>
        <a:srgbClr val="4F81BD"/>
      </a:accent1>
      <a:accent2>
        <a:srgbClr val="C0504D"/>
      </a:accent2>
      <a:accent3>
        <a:srgbClr val="7D9646"/>
      </a:accent3>
      <a:accent4>
        <a:srgbClr val="8064A2"/>
      </a:accent4>
      <a:accent5>
        <a:srgbClr val="4BACC6"/>
      </a:accent5>
      <a:accent6>
        <a:srgbClr val="E1AC3F"/>
      </a:accent6>
      <a:hlink>
        <a:srgbClr val="3271C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1-ANS-PP-template</Template>
  <TotalTime>117</TotalTime>
  <Words>332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1-ANS-PP-template</vt:lpstr>
      <vt:lpstr>Microsoft Excel 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Bishop Toni</dc:creator>
  <cp:lastModifiedBy>Valerie Vasilievas</cp:lastModifiedBy>
  <cp:revision>25</cp:revision>
  <dcterms:created xsi:type="dcterms:W3CDTF">2013-05-22T19:51:16Z</dcterms:created>
  <dcterms:modified xsi:type="dcterms:W3CDTF">2018-03-28T13:48:38Z</dcterms:modified>
</cp:coreProperties>
</file>