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9" r:id="rId2"/>
    <p:sldId id="260" r:id="rId3"/>
    <p:sldId id="262" r:id="rId4"/>
    <p:sldId id="261" r:id="rId5"/>
    <p:sldId id="263" r:id="rId6"/>
    <p:sldId id="264" r:id="rId7"/>
    <p:sldId id="265" r:id="rId8"/>
    <p:sldId id="266" r:id="rId9"/>
    <p:sldId id="271" r:id="rId10"/>
    <p:sldId id="272" r:id="rId11"/>
    <p:sldId id="267"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233F"/>
    <a:srgbClr val="66B6F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4660"/>
  </p:normalViewPr>
  <p:slideViewPr>
    <p:cSldViewPr snapToGrid="0" snapToObjects="1">
      <p:cViewPr varScale="1">
        <p:scale>
          <a:sx n="154" d="100"/>
          <a:sy n="154" d="100"/>
        </p:scale>
        <p:origin x="-112" y="-328"/>
      </p:cViewPr>
      <p:guideLst>
        <p:guide orient="horz" pos="2264"/>
        <p:guide pos="7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9te:Desktop:M&amp;CD-Membership%20by%20industry%20as%20of%20August%20201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9te:Desktop:M&amp;CD-Membership%20by%20Month%202000-20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dLbls>
            <c:showLegendKey val="0"/>
            <c:showVal val="1"/>
            <c:showCatName val="1"/>
            <c:showSerName val="0"/>
            <c:showPercent val="0"/>
            <c:showBubbleSize val="0"/>
            <c:showLeaderLines val="1"/>
          </c:dLbls>
          <c:cat>
            <c:strRef>
              <c:f>Sheet1!$A$14:$C$14</c:f>
              <c:strCache>
                <c:ptCount val="3"/>
                <c:pt idx="0">
                  <c:v>Laboratory</c:v>
                </c:pt>
                <c:pt idx="1">
                  <c:v>University</c:v>
                </c:pt>
                <c:pt idx="2">
                  <c:v>Industry</c:v>
                </c:pt>
              </c:strCache>
            </c:strRef>
          </c:cat>
          <c:val>
            <c:numRef>
              <c:f>Sheet1!$A$15:$C$15</c:f>
              <c:numCache>
                <c:formatCode>General</c:formatCode>
                <c:ptCount val="3"/>
                <c:pt idx="0">
                  <c:v>62.5</c:v>
                </c:pt>
                <c:pt idx="1">
                  <c:v>31.25</c:v>
                </c:pt>
                <c:pt idx="2">
                  <c:v>6.25</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pPr>
            <a:r>
              <a:rPr lang="en-US" sz="2400" u="sng"/>
              <a:t>Mathematics &amp; Computation</a:t>
            </a:r>
            <a:endParaRPr lang="en-US" sz="2400" u="sng" baseline="0"/>
          </a:p>
          <a:p>
            <a:pPr>
              <a:defRPr/>
            </a:pPr>
            <a:r>
              <a:rPr lang="en-US" sz="2000" b="1" u="none" baseline="0"/>
              <a:t>Division by Industry as of August 31, 2013</a:t>
            </a:r>
          </a:p>
          <a:p>
            <a:pPr>
              <a:defRPr/>
            </a:pPr>
            <a:endParaRPr lang="en-US" sz="2400" u="sng"/>
          </a:p>
        </c:rich>
      </c:tx>
      <c:layout>
        <c:manualLayout>
          <c:xMode val="edge"/>
          <c:yMode val="edge"/>
          <c:x val="0.220369307614923"/>
          <c:y val="0.000695401003932572"/>
        </c:manualLayout>
      </c:layout>
      <c:overlay val="0"/>
    </c:title>
    <c:autoTitleDeleted val="0"/>
    <c:plotArea>
      <c:layout>
        <c:manualLayout>
          <c:layoutTarget val="inner"/>
          <c:xMode val="edge"/>
          <c:yMode val="edge"/>
          <c:x val="0.199880834763929"/>
          <c:y val="0.197307441832929"/>
          <c:w val="0.577358221133176"/>
          <c:h val="0.73760053619303"/>
        </c:manualLayout>
      </c:layout>
      <c:pieChart>
        <c:varyColors val="1"/>
        <c:ser>
          <c:idx val="0"/>
          <c:order val="0"/>
          <c:dLbls>
            <c:dLbl>
              <c:idx val="0"/>
              <c:layout>
                <c:manualLayout>
                  <c:x val="-0.0159264681874232"/>
                  <c:y val="-0.0064698754760918"/>
                </c:manualLayout>
              </c:layout>
              <c:showLegendKey val="0"/>
              <c:showVal val="1"/>
              <c:showCatName val="1"/>
              <c:showSerName val="0"/>
              <c:showPercent val="0"/>
              <c:showBubbleSize val="0"/>
            </c:dLbl>
            <c:dLbl>
              <c:idx val="1"/>
              <c:layout>
                <c:manualLayout>
                  <c:x val="-0.0155148262473906"/>
                  <c:y val="-0.0938941053420954"/>
                </c:manualLayout>
              </c:layout>
              <c:showLegendKey val="0"/>
              <c:showVal val="1"/>
              <c:showCatName val="1"/>
              <c:showSerName val="0"/>
              <c:showPercent val="0"/>
              <c:showBubbleSize val="0"/>
            </c:dLbl>
            <c:dLbl>
              <c:idx val="2"/>
              <c:layout>
                <c:manualLayout>
                  <c:x val="-0.00269825322104626"/>
                  <c:y val="0.0697760148402502"/>
                </c:manualLayout>
              </c:layout>
              <c:showLegendKey val="0"/>
              <c:showVal val="1"/>
              <c:showCatName val="1"/>
              <c:showSerName val="0"/>
              <c:showPercent val="0"/>
              <c:showBubbleSize val="0"/>
            </c:dLbl>
            <c:dLbl>
              <c:idx val="3"/>
              <c:layout>
                <c:manualLayout>
                  <c:x val="0.0235036257453224"/>
                  <c:y val="0.0113951019280485"/>
                </c:manualLayout>
              </c:layout>
              <c:showLegendKey val="0"/>
              <c:showVal val="1"/>
              <c:showCatName val="1"/>
              <c:showSerName val="0"/>
              <c:showPercent val="0"/>
              <c:showBubbleSize val="0"/>
            </c:dLbl>
            <c:dLbl>
              <c:idx val="4"/>
              <c:layout>
                <c:manualLayout>
                  <c:x val="-0.0097143345091689"/>
                  <c:y val="0.0107721271683145"/>
                </c:manualLayout>
              </c:layout>
              <c:showLegendKey val="0"/>
              <c:showVal val="1"/>
              <c:showCatName val="1"/>
              <c:showSerName val="0"/>
              <c:showPercent val="0"/>
              <c:showBubbleSize val="0"/>
            </c:dLbl>
            <c:dLbl>
              <c:idx val="7"/>
              <c:layout>
                <c:manualLayout>
                  <c:x val="-0.0118684469185642"/>
                  <c:y val="0.00697965385905709"/>
                </c:manualLayout>
              </c:layout>
              <c:showLegendKey val="0"/>
              <c:showVal val="1"/>
              <c:showCatName val="1"/>
              <c:showSerName val="0"/>
              <c:showPercent val="0"/>
              <c:showBubbleSize val="0"/>
            </c:dLbl>
            <c:dLbl>
              <c:idx val="9"/>
              <c:layout>
                <c:manualLayout>
                  <c:x val="-0.0120827031742369"/>
                  <c:y val="-0.00300120379689381"/>
                </c:manualLayout>
              </c:layout>
              <c:showLegendKey val="0"/>
              <c:showVal val="1"/>
              <c:showCatName val="1"/>
              <c:showSerName val="0"/>
              <c:showPercent val="0"/>
              <c:showBubbleSize val="0"/>
            </c:dLbl>
            <c:dLbl>
              <c:idx val="10"/>
              <c:layout>
                <c:manualLayout>
                  <c:x val="-0.0114155369656279"/>
                  <c:y val="-0.00660296410317131"/>
                </c:manualLayout>
              </c:layout>
              <c:showLegendKey val="0"/>
              <c:showVal val="1"/>
              <c:showCatName val="1"/>
              <c:showSerName val="0"/>
              <c:showPercent val="0"/>
              <c:showBubbleSize val="0"/>
            </c:dLbl>
            <c:dLbl>
              <c:idx val="11"/>
              <c:layout>
                <c:manualLayout>
                  <c:x val="0.0034579480246248"/>
                  <c:y val="-0.00390819568606556"/>
                </c:manualLayout>
              </c:layout>
              <c:showLegendKey val="0"/>
              <c:showVal val="1"/>
              <c:showCatName val="1"/>
              <c:showSerName val="0"/>
              <c:showPercent val="0"/>
              <c:showBubbleSize val="0"/>
            </c:dLbl>
            <c:dLbl>
              <c:idx val="12"/>
              <c:layout>
                <c:manualLayout>
                  <c:x val="0.0207672839651968"/>
                  <c:y val="0.0209198587018728"/>
                </c:manualLayout>
              </c:layout>
              <c:showLegendKey val="0"/>
              <c:showVal val="1"/>
              <c:showCatName val="1"/>
              <c:showSerName val="0"/>
              <c:showPercent val="0"/>
              <c:showBubbleSize val="0"/>
            </c:dLbl>
            <c:dLbl>
              <c:idx val="13"/>
              <c:layout>
                <c:manualLayout>
                  <c:x val="0.0302005288015691"/>
                  <c:y val="0.0460388767193574"/>
                </c:manualLayout>
              </c:layout>
              <c:tx>
                <c:rich>
                  <a:bodyPr/>
                  <a:lstStyle/>
                  <a:p>
                    <a:r>
                      <a:rPr lang="en-US"/>
                      <a:t>Medical Inst., &lt;</a:t>
                    </a:r>
                    <a:r>
                      <a:rPr lang="en-US" baseline="0"/>
                      <a:t> 1%</a:t>
                    </a:r>
                    <a:endParaRPr lang="en-US"/>
                  </a:p>
                </c:rich>
              </c:tx>
              <c:showLegendKey val="0"/>
              <c:showVal val="1"/>
              <c:showCatName val="1"/>
              <c:showSerName val="0"/>
              <c:showPercent val="0"/>
              <c:showBubbleSize val="0"/>
            </c:dLbl>
            <c:dLbl>
              <c:idx val="14"/>
              <c:layout>
                <c:manualLayout>
                  <c:x val="0.034352246628027"/>
                  <c:y val="0.0922679928166874"/>
                </c:manualLayout>
              </c:layout>
              <c:tx>
                <c:rich>
                  <a:bodyPr/>
                  <a:lstStyle/>
                  <a:p>
                    <a:r>
                      <a:rPr lang="en-US"/>
                      <a:t>Construct. Co.,        &lt; 1%</a:t>
                    </a:r>
                  </a:p>
                </c:rich>
              </c:tx>
              <c:showLegendKey val="0"/>
              <c:showVal val="1"/>
              <c:showCatName val="1"/>
              <c:showSerName val="0"/>
              <c:showPercent val="0"/>
              <c:showBubbleSize val="0"/>
            </c:dLbl>
            <c:dLbl>
              <c:idx val="15"/>
              <c:delete val="1"/>
            </c:dLbl>
            <c:txPr>
              <a:bodyPr/>
              <a:lstStyle/>
              <a:p>
                <a:pPr>
                  <a:defRPr sz="1400" b="1"/>
                </a:pPr>
                <a:endParaRPr lang="en-US"/>
              </a:p>
            </c:txPr>
            <c:showLegendKey val="0"/>
            <c:showVal val="1"/>
            <c:showCatName val="1"/>
            <c:showSerName val="0"/>
            <c:showPercent val="0"/>
            <c:showBubbleSize val="0"/>
            <c:showLeaderLines val="1"/>
          </c:dLbls>
          <c:cat>
            <c:strRef>
              <c:f>'M&amp;C'!$A$3:$A$18</c:f>
              <c:strCache>
                <c:ptCount val="16"/>
                <c:pt idx="0">
                  <c:v>Students</c:v>
                </c:pt>
                <c:pt idx="1">
                  <c:v>National Lab</c:v>
                </c:pt>
                <c:pt idx="2">
                  <c:v>Educational Inst.-Staff</c:v>
                </c:pt>
                <c:pt idx="3">
                  <c:v>Retired</c:v>
                </c:pt>
                <c:pt idx="4">
                  <c:v>Consult. Co.</c:v>
                </c:pt>
                <c:pt idx="5">
                  <c:v>Manufact.</c:v>
                </c:pt>
                <c:pt idx="6">
                  <c:v>Govt. Agency</c:v>
                </c:pt>
                <c:pt idx="7">
                  <c:v>Utility</c:v>
                </c:pt>
                <c:pt idx="8">
                  <c:v>Arch./Cons.</c:v>
                </c:pt>
                <c:pt idx="9">
                  <c:v>Other</c:v>
                </c:pt>
                <c:pt idx="10">
                  <c:v>Service Co.</c:v>
                </c:pt>
                <c:pt idx="11">
                  <c:v>Prvt. Research Lab</c:v>
                </c:pt>
                <c:pt idx="12">
                  <c:v>Supplier</c:v>
                </c:pt>
                <c:pt idx="13">
                  <c:v>Medical Inst.</c:v>
                </c:pt>
                <c:pt idx="14">
                  <c:v>Construct. Co.</c:v>
                </c:pt>
                <c:pt idx="15">
                  <c:v>Test Lab</c:v>
                </c:pt>
              </c:strCache>
            </c:strRef>
          </c:cat>
          <c:val>
            <c:numRef>
              <c:f>'M&amp;C'!$B$3:$B$18</c:f>
              <c:numCache>
                <c:formatCode>0%</c:formatCode>
                <c:ptCount val="16"/>
                <c:pt idx="0">
                  <c:v>0.210671573137075</c:v>
                </c:pt>
                <c:pt idx="1">
                  <c:v>0.212511499540018</c:v>
                </c:pt>
                <c:pt idx="2">
                  <c:v>0.153633854645814</c:v>
                </c:pt>
                <c:pt idx="3">
                  <c:v>0.093836246550138</c:v>
                </c:pt>
                <c:pt idx="4">
                  <c:v>0.0809567617295308</c:v>
                </c:pt>
                <c:pt idx="5">
                  <c:v>0.0515179392824287</c:v>
                </c:pt>
                <c:pt idx="6">
                  <c:v>0.045998160073597</c:v>
                </c:pt>
                <c:pt idx="7">
                  <c:v>0.0377184912603496</c:v>
                </c:pt>
                <c:pt idx="8">
                  <c:v>0.0285188592456302</c:v>
                </c:pt>
                <c:pt idx="9">
                  <c:v>0.0229990800367985</c:v>
                </c:pt>
                <c:pt idx="10">
                  <c:v>0.0211591536338546</c:v>
                </c:pt>
                <c:pt idx="11">
                  <c:v>0.0183992640294388</c:v>
                </c:pt>
                <c:pt idx="12">
                  <c:v>0.0174793008279669</c:v>
                </c:pt>
                <c:pt idx="13" formatCode="0.0%">
                  <c:v>0.00275988960441582</c:v>
                </c:pt>
                <c:pt idx="14" formatCode="0.0%">
                  <c:v>0.00183992640294388</c:v>
                </c:pt>
                <c:pt idx="15" formatCode="0.0%">
                  <c:v>0.0</c:v>
                </c:pt>
              </c:numCache>
            </c:numRef>
          </c:val>
        </c:ser>
        <c:ser>
          <c:idx val="1"/>
          <c:order val="1"/>
          <c:dLbls>
            <c:showLegendKey val="0"/>
            <c:showVal val="1"/>
            <c:showCatName val="0"/>
            <c:showSerName val="0"/>
            <c:showPercent val="0"/>
            <c:showBubbleSize val="0"/>
            <c:showLeaderLines val="1"/>
          </c:dLbls>
          <c:cat>
            <c:strRef>
              <c:f>'M&amp;C'!$A$3:$A$18</c:f>
              <c:strCache>
                <c:ptCount val="16"/>
                <c:pt idx="0">
                  <c:v>Students</c:v>
                </c:pt>
                <c:pt idx="1">
                  <c:v>National Lab</c:v>
                </c:pt>
                <c:pt idx="2">
                  <c:v>Educational Inst.-Staff</c:v>
                </c:pt>
                <c:pt idx="3">
                  <c:v>Retired</c:v>
                </c:pt>
                <c:pt idx="4">
                  <c:v>Consult. Co.</c:v>
                </c:pt>
                <c:pt idx="5">
                  <c:v>Manufact.</c:v>
                </c:pt>
                <c:pt idx="6">
                  <c:v>Govt. Agency</c:v>
                </c:pt>
                <c:pt idx="7">
                  <c:v>Utility</c:v>
                </c:pt>
                <c:pt idx="8">
                  <c:v>Arch./Cons.</c:v>
                </c:pt>
                <c:pt idx="9">
                  <c:v>Other</c:v>
                </c:pt>
                <c:pt idx="10">
                  <c:v>Service Co.</c:v>
                </c:pt>
                <c:pt idx="11">
                  <c:v>Prvt. Research Lab</c:v>
                </c:pt>
                <c:pt idx="12">
                  <c:v>Supplier</c:v>
                </c:pt>
                <c:pt idx="13">
                  <c:v>Medical Inst.</c:v>
                </c:pt>
                <c:pt idx="14">
                  <c:v>Construct. Co.</c:v>
                </c:pt>
                <c:pt idx="15">
                  <c:v>Test Lab</c:v>
                </c:pt>
              </c:strCache>
            </c:strRef>
          </c:cat>
          <c:val>
            <c:numRef>
              <c:f>'M&amp;C'!$C$3:$C$18</c:f>
              <c:numCache>
                <c:formatCode>#,##0</c:formatCode>
                <c:ptCount val="16"/>
                <c:pt idx="0">
                  <c:v>229.0</c:v>
                </c:pt>
                <c:pt idx="1">
                  <c:v>231.0</c:v>
                </c:pt>
                <c:pt idx="2">
                  <c:v>167.0</c:v>
                </c:pt>
                <c:pt idx="3">
                  <c:v>102.0</c:v>
                </c:pt>
                <c:pt idx="4">
                  <c:v>88.0</c:v>
                </c:pt>
                <c:pt idx="5">
                  <c:v>56.0</c:v>
                </c:pt>
                <c:pt idx="6">
                  <c:v>50.0</c:v>
                </c:pt>
                <c:pt idx="7">
                  <c:v>41.0</c:v>
                </c:pt>
                <c:pt idx="8">
                  <c:v>31.0</c:v>
                </c:pt>
                <c:pt idx="9">
                  <c:v>25.0</c:v>
                </c:pt>
                <c:pt idx="10">
                  <c:v>23.0</c:v>
                </c:pt>
                <c:pt idx="11">
                  <c:v>20.0</c:v>
                </c:pt>
                <c:pt idx="12">
                  <c:v>19.0</c:v>
                </c:pt>
                <c:pt idx="13">
                  <c:v>3.0</c:v>
                </c:pt>
                <c:pt idx="14">
                  <c:v>2.0</c:v>
                </c:pt>
                <c:pt idx="15">
                  <c:v>0.0</c:v>
                </c:pt>
              </c:numCache>
            </c:numRef>
          </c:val>
        </c:ser>
        <c:dLbls>
          <c:showLegendKey val="0"/>
          <c:showVal val="1"/>
          <c:showCatName val="0"/>
          <c:showSerName val="0"/>
          <c:showPercent val="0"/>
          <c:showBubbleSize val="0"/>
          <c:showLeaderLines val="1"/>
        </c:dLbls>
        <c:firstSliceAng val="124"/>
      </c:pieChart>
    </c:plotArea>
    <c:plotVisOnly val="1"/>
    <c:dispBlanksAs val="gap"/>
    <c:showDLblsOverMax val="0"/>
  </c:chart>
  <c:spPr>
    <a:solidFill>
      <a:schemeClr val="tx2">
        <a:lumMod val="20000"/>
        <a:lumOff val="80000"/>
      </a:schemeClr>
    </a:solidFill>
  </c:spPr>
  <c:txPr>
    <a:bodyPr/>
    <a:lstStyle/>
    <a:p>
      <a:pPr>
        <a:defRPr>
          <a:effectLst/>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MCD Membership Trends</a:t>
            </a:r>
          </a:p>
        </c:rich>
      </c:tx>
      <c:layout/>
      <c:overlay val="0"/>
    </c:title>
    <c:autoTitleDeleted val="0"/>
    <c:plotArea>
      <c:layout/>
      <c:barChart>
        <c:barDir val="col"/>
        <c:grouping val="clustered"/>
        <c:varyColors val="0"/>
        <c:ser>
          <c:idx val="0"/>
          <c:order val="0"/>
          <c:tx>
            <c:strRef>
              <c:f>All!$A$56</c:f>
              <c:strCache>
                <c:ptCount val="1"/>
                <c:pt idx="0">
                  <c:v>Total</c:v>
                </c:pt>
              </c:strCache>
            </c:strRef>
          </c:tx>
          <c:invertIfNegative val="0"/>
          <c:cat>
            <c:numRef>
              <c:f>All!$B$55:$N$55</c:f>
              <c:numCache>
                <c:formatCode>General</c:formatCode>
                <c:ptCount val="13"/>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numCache>
            </c:numRef>
          </c:cat>
          <c:val>
            <c:numRef>
              <c:f>All!$B$56:$N$56</c:f>
              <c:numCache>
                <c:formatCode>General</c:formatCode>
                <c:ptCount val="13"/>
                <c:pt idx="0">
                  <c:v>907.0</c:v>
                </c:pt>
                <c:pt idx="1">
                  <c:v>915.0</c:v>
                </c:pt>
                <c:pt idx="2">
                  <c:v>890.0</c:v>
                </c:pt>
                <c:pt idx="3">
                  <c:v>918.0</c:v>
                </c:pt>
                <c:pt idx="4">
                  <c:v>942.0</c:v>
                </c:pt>
                <c:pt idx="5">
                  <c:v>1000.0</c:v>
                </c:pt>
                <c:pt idx="6">
                  <c:v>1068.0</c:v>
                </c:pt>
                <c:pt idx="7">
                  <c:v>1093.0</c:v>
                </c:pt>
                <c:pt idx="8">
                  <c:v>1087.0</c:v>
                </c:pt>
                <c:pt idx="9">
                  <c:v>1097.0</c:v>
                </c:pt>
                <c:pt idx="10">
                  <c:v>1145.0</c:v>
                </c:pt>
                <c:pt idx="11">
                  <c:v>1131.0</c:v>
                </c:pt>
                <c:pt idx="12">
                  <c:v>1134.0</c:v>
                </c:pt>
              </c:numCache>
            </c:numRef>
          </c:val>
        </c:ser>
        <c:ser>
          <c:idx val="1"/>
          <c:order val="1"/>
          <c:tx>
            <c:strRef>
              <c:f>All!$A$57</c:f>
              <c:strCache>
                <c:ptCount val="1"/>
                <c:pt idx="0">
                  <c:v>Students</c:v>
                </c:pt>
              </c:strCache>
            </c:strRef>
          </c:tx>
          <c:invertIfNegative val="0"/>
          <c:dLbls>
            <c:dLblPos val="inEnd"/>
            <c:showLegendKey val="0"/>
            <c:showVal val="1"/>
            <c:showCatName val="0"/>
            <c:showSerName val="0"/>
            <c:showPercent val="0"/>
            <c:showBubbleSize val="0"/>
            <c:showLeaderLines val="0"/>
          </c:dLbls>
          <c:cat>
            <c:numRef>
              <c:f>All!$B$55:$N$55</c:f>
              <c:numCache>
                <c:formatCode>General</c:formatCode>
                <c:ptCount val="13"/>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numCache>
            </c:numRef>
          </c:cat>
          <c:val>
            <c:numRef>
              <c:f>All!$B$57:$N$57</c:f>
              <c:numCache>
                <c:formatCode>General</c:formatCode>
                <c:ptCount val="13"/>
                <c:pt idx="0">
                  <c:v>0.0</c:v>
                </c:pt>
                <c:pt idx="1">
                  <c:v>0.0</c:v>
                </c:pt>
                <c:pt idx="2">
                  <c:v>0.0</c:v>
                </c:pt>
                <c:pt idx="3">
                  <c:v>140.0</c:v>
                </c:pt>
                <c:pt idx="4">
                  <c:v>157.0</c:v>
                </c:pt>
                <c:pt idx="5">
                  <c:v>186.0</c:v>
                </c:pt>
                <c:pt idx="6">
                  <c:v>217.0</c:v>
                </c:pt>
                <c:pt idx="7">
                  <c:v>211.0</c:v>
                </c:pt>
                <c:pt idx="8">
                  <c:v>209.0</c:v>
                </c:pt>
                <c:pt idx="9">
                  <c:v>193.0</c:v>
                </c:pt>
                <c:pt idx="10">
                  <c:v>238.0</c:v>
                </c:pt>
                <c:pt idx="11">
                  <c:v>238.0</c:v>
                </c:pt>
                <c:pt idx="12">
                  <c:v>253.0</c:v>
                </c:pt>
              </c:numCache>
            </c:numRef>
          </c:val>
        </c:ser>
        <c:dLbls>
          <c:showLegendKey val="0"/>
          <c:showVal val="0"/>
          <c:showCatName val="0"/>
          <c:showSerName val="0"/>
          <c:showPercent val="0"/>
          <c:showBubbleSize val="0"/>
        </c:dLbls>
        <c:gapWidth val="75"/>
        <c:overlap val="40"/>
        <c:axId val="2032976440"/>
        <c:axId val="2086647176"/>
      </c:barChart>
      <c:catAx>
        <c:axId val="2032976440"/>
        <c:scaling>
          <c:orientation val="minMax"/>
        </c:scaling>
        <c:delete val="0"/>
        <c:axPos val="b"/>
        <c:numFmt formatCode="General" sourceLinked="1"/>
        <c:majorTickMark val="none"/>
        <c:minorTickMark val="none"/>
        <c:tickLblPos val="nextTo"/>
        <c:crossAx val="2086647176"/>
        <c:crosses val="autoZero"/>
        <c:auto val="1"/>
        <c:lblAlgn val="ctr"/>
        <c:lblOffset val="100"/>
        <c:noMultiLvlLbl val="0"/>
      </c:catAx>
      <c:valAx>
        <c:axId val="2086647176"/>
        <c:scaling>
          <c:orientation val="minMax"/>
        </c:scaling>
        <c:delete val="0"/>
        <c:axPos val="l"/>
        <c:majorGridlines/>
        <c:numFmt formatCode="General" sourceLinked="1"/>
        <c:majorTickMark val="none"/>
        <c:minorTickMark val="none"/>
        <c:tickLblPos val="nextTo"/>
        <c:crossAx val="2032976440"/>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DDB9ED-A1A5-1B40-B9F5-D409498863B0}" type="datetimeFigureOut">
              <a:rPr lang="en-US" smtClean="0"/>
              <a:t>10/18/13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5FF4B-8C00-F14B-92DE-85134C7844DA}" type="slidenum">
              <a:rPr lang="en-US" smtClean="0"/>
              <a:t>‹#›</a:t>
            </a:fld>
            <a:endParaRPr lang="en-US"/>
          </a:p>
        </p:txBody>
      </p:sp>
    </p:spTree>
    <p:extLst>
      <p:ext uri="{BB962C8B-B14F-4D97-AF65-F5344CB8AC3E}">
        <p14:creationId xmlns:p14="http://schemas.microsoft.com/office/powerpoint/2010/main" val="6683188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29698" name="Notes Placeholder 2"/>
          <p:cNvSpPr>
            <a:spLocks noGrp="1"/>
          </p:cNvSpPr>
          <p:nvPr>
            <p:ph type="body" idx="1"/>
          </p:nvPr>
        </p:nvSpPr>
        <p:spPr>
          <a:noFill/>
        </p:spPr>
        <p:txBody>
          <a:bodyPr/>
          <a:lstStyle/>
          <a:p>
            <a:r>
              <a:rPr lang="en-US">
                <a:latin typeface="Calibri" charset="0"/>
              </a:rPr>
              <a:t>*highlights…e.g. maintain 20 ANSI standards, this year revised 3, position statements, etc….</a:t>
            </a:r>
          </a:p>
          <a:p>
            <a:endParaRPr lang="en-US">
              <a:latin typeface="Calibri" charset="0"/>
            </a:endParaRPr>
          </a:p>
        </p:txBody>
      </p:sp>
      <p:sp>
        <p:nvSpPr>
          <p:cNvPr id="29699" name="Slide Number Placeholder 3"/>
          <p:cNvSpPr>
            <a:spLocks noGrp="1"/>
          </p:cNvSpPr>
          <p:nvPr>
            <p:ph type="sldNum" sz="quarter" idx="5"/>
          </p:nvPr>
        </p:nvSpPr>
        <p:spPr>
          <a:noFill/>
        </p:spPr>
        <p:txBody>
          <a:bodyPr/>
          <a:lstStyle>
            <a:lvl1pPr eaLnBrk="0" hangingPunct="0">
              <a:defRPr sz="2400">
                <a:solidFill>
                  <a:srgbClr val="FF0000"/>
                </a:solidFill>
                <a:latin typeface="Times New Roman" charset="0"/>
                <a:ea typeface="ＭＳ Ｐゴシック" charset="0"/>
                <a:cs typeface="ＭＳ Ｐゴシック" charset="0"/>
              </a:defRPr>
            </a:lvl1pPr>
            <a:lvl2pPr marL="742950" indent="-285750" eaLnBrk="0" hangingPunct="0">
              <a:defRPr sz="2400">
                <a:solidFill>
                  <a:srgbClr val="FF0000"/>
                </a:solidFill>
                <a:latin typeface="Times New Roman" charset="0"/>
                <a:ea typeface="ＭＳ Ｐゴシック" charset="0"/>
              </a:defRPr>
            </a:lvl2pPr>
            <a:lvl3pPr marL="1143000" indent="-228600" eaLnBrk="0" hangingPunct="0">
              <a:defRPr sz="2400">
                <a:solidFill>
                  <a:srgbClr val="FF0000"/>
                </a:solidFill>
                <a:latin typeface="Times New Roman" charset="0"/>
                <a:ea typeface="ＭＳ Ｐゴシック" charset="0"/>
              </a:defRPr>
            </a:lvl3pPr>
            <a:lvl4pPr marL="1600200" indent="-228600" eaLnBrk="0" hangingPunct="0">
              <a:defRPr sz="2400">
                <a:solidFill>
                  <a:srgbClr val="FF0000"/>
                </a:solidFill>
                <a:latin typeface="Times New Roman" charset="0"/>
                <a:ea typeface="ＭＳ Ｐゴシック" charset="0"/>
              </a:defRPr>
            </a:lvl4pPr>
            <a:lvl5pPr marL="2057400" indent="-228600" eaLnBrk="0" hangingPunct="0">
              <a:defRPr sz="2400">
                <a:solidFill>
                  <a:srgbClr val="FF0000"/>
                </a:solidFill>
                <a:latin typeface="Times New Roman" charset="0"/>
                <a:ea typeface="ＭＳ Ｐゴシック" charset="0"/>
              </a:defRPr>
            </a:lvl5pPr>
            <a:lvl6pPr marL="2514600" indent="-228600" eaLnBrk="0" fontAlgn="base" hangingPunct="0">
              <a:spcBef>
                <a:spcPct val="0"/>
              </a:spcBef>
              <a:spcAft>
                <a:spcPct val="0"/>
              </a:spcAft>
              <a:defRPr sz="2400">
                <a:solidFill>
                  <a:srgbClr val="FF0000"/>
                </a:solidFill>
                <a:latin typeface="Times New Roman" charset="0"/>
                <a:ea typeface="ＭＳ Ｐゴシック" charset="0"/>
              </a:defRPr>
            </a:lvl6pPr>
            <a:lvl7pPr marL="2971800" indent="-228600" eaLnBrk="0" fontAlgn="base" hangingPunct="0">
              <a:spcBef>
                <a:spcPct val="0"/>
              </a:spcBef>
              <a:spcAft>
                <a:spcPct val="0"/>
              </a:spcAft>
              <a:defRPr sz="2400">
                <a:solidFill>
                  <a:srgbClr val="FF0000"/>
                </a:solidFill>
                <a:latin typeface="Times New Roman" charset="0"/>
                <a:ea typeface="ＭＳ Ｐゴシック" charset="0"/>
              </a:defRPr>
            </a:lvl7pPr>
            <a:lvl8pPr marL="3429000" indent="-228600" eaLnBrk="0" fontAlgn="base" hangingPunct="0">
              <a:spcBef>
                <a:spcPct val="0"/>
              </a:spcBef>
              <a:spcAft>
                <a:spcPct val="0"/>
              </a:spcAft>
              <a:defRPr sz="2400">
                <a:solidFill>
                  <a:srgbClr val="FF0000"/>
                </a:solidFill>
                <a:latin typeface="Times New Roman" charset="0"/>
                <a:ea typeface="ＭＳ Ｐゴシック" charset="0"/>
              </a:defRPr>
            </a:lvl8pPr>
            <a:lvl9pPr marL="3886200" indent="-228600" eaLnBrk="0" fontAlgn="base" hangingPunct="0">
              <a:spcBef>
                <a:spcPct val="0"/>
              </a:spcBef>
              <a:spcAft>
                <a:spcPct val="0"/>
              </a:spcAft>
              <a:defRPr sz="2400">
                <a:solidFill>
                  <a:srgbClr val="FF0000"/>
                </a:solidFill>
                <a:latin typeface="Times New Roman" charset="0"/>
                <a:ea typeface="ＭＳ Ｐゴシック" charset="0"/>
              </a:defRPr>
            </a:lvl9pPr>
          </a:lstStyle>
          <a:p>
            <a:fld id="{CB09BE7B-57B5-F743-B880-13B590269B14}" type="slidenum">
              <a:rPr lang="en-US" sz="1200">
                <a:solidFill>
                  <a:schemeClr val="tx1"/>
                </a:solidFill>
              </a:rPr>
              <a:pPr/>
              <a:t>11</a:t>
            </a:fld>
            <a:endParaRPr lang="en-US" sz="120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6997" y="2130425"/>
            <a:ext cx="7431202" cy="1470025"/>
          </a:xfrm>
          <a:prstGeom prst="rect">
            <a:avLst/>
          </a:prstGeom>
        </p:spPr>
        <p:txBody>
          <a:bodyPr/>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1026995" y="3886200"/>
            <a:ext cx="7431203"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B981EE-C3D8-694F-97FF-F68C7832F9E8}" type="datetimeFigureOut">
              <a:rPr lang="en-US" smtClean="0"/>
              <a:t>10/18/13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349498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3090" y="1763990"/>
            <a:ext cx="7425110" cy="43621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B981EE-C3D8-694F-97FF-F68C7832F9E8}" type="datetimeFigureOut">
              <a:rPr lang="en-US" smtClean="0"/>
              <a:t>10/18/13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379495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6950"/>
            <a:ext cx="4038600" cy="4409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6950"/>
            <a:ext cx="4038600" cy="4409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B981EE-C3D8-694F-97FF-F68C7832F9E8}" type="datetimeFigureOut">
              <a:rPr lang="en-US" smtClean="0"/>
              <a:t>10/18/13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6022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atin typeface="Georgia"/>
              </a:defRPr>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B981EE-C3D8-694F-97FF-F68C7832F9E8}" type="datetimeFigureOut">
              <a:rPr lang="en-US" smtClean="0"/>
              <a:t>10/18/13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320347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10233F"/>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lumMod val="65000"/>
                  </a:schemeClr>
                </a:solidFill>
              </a:defRPr>
            </a:lvl1pPr>
          </a:lstStyle>
          <a:p>
            <a:fld id="{14B981EE-C3D8-694F-97FF-F68C7832F9E8}" type="datetimeFigureOut">
              <a:rPr lang="en-US" smtClean="0"/>
              <a:pPr/>
              <a:t>10/18/13</a:t>
            </a:fld>
            <a:endParaRPr lang="en-US" dirty="0"/>
          </a:p>
        </p:txBody>
      </p:sp>
      <p:sp>
        <p:nvSpPr>
          <p:cNvPr id="4" name="Footer Placeholder 3"/>
          <p:cNvSpPr>
            <a:spLocks noGrp="1"/>
          </p:cNvSpPr>
          <p:nvPr>
            <p:ph type="ftr" sz="quarter" idx="11"/>
          </p:nvPr>
        </p:nvSpPr>
        <p:spPr/>
        <p:txBody>
          <a:bodyPr/>
          <a:lstStyle>
            <a:lvl1pPr>
              <a:defRPr>
                <a:solidFill>
                  <a:schemeClr val="bg1">
                    <a:lumMod val="65000"/>
                  </a:schemeClr>
                </a:solidFill>
              </a:defRPr>
            </a:lvl1pPr>
          </a:lstStyle>
          <a:p>
            <a:endParaRPr lang="en-US" dirty="0"/>
          </a:p>
        </p:txBody>
      </p:sp>
      <p:sp>
        <p:nvSpPr>
          <p:cNvPr id="5" name="Slide Number Placeholder 4"/>
          <p:cNvSpPr>
            <a:spLocks noGrp="1"/>
          </p:cNvSpPr>
          <p:nvPr>
            <p:ph type="sldNum" sz="quarter" idx="12"/>
          </p:nvPr>
        </p:nvSpPr>
        <p:spPr/>
        <p:txBody>
          <a:bodyPr/>
          <a:lstStyle/>
          <a:p>
            <a:fld id="{40282314-900F-3548-907F-397C26204449}" type="slidenum">
              <a:rPr lang="en-US" smtClean="0"/>
              <a:t>‹#›</a:t>
            </a:fld>
            <a:endParaRPr lang="en-US" dirty="0"/>
          </a:p>
        </p:txBody>
      </p:sp>
    </p:spTree>
    <p:extLst>
      <p:ext uri="{BB962C8B-B14F-4D97-AF65-F5344CB8AC3E}">
        <p14:creationId xmlns:p14="http://schemas.microsoft.com/office/powerpoint/2010/main" val="1646450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110"/>
            <a:ext cx="3008313" cy="737344"/>
          </a:xfrm>
          <a:prstGeom prst="rect">
            <a:avLst/>
          </a:prstGeo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53288" y="1709110"/>
            <a:ext cx="4821400" cy="4417053"/>
          </a:xfrm>
        </p:spPr>
        <p:txBody>
          <a:bodyPr/>
          <a:lstStyle>
            <a:lvl1pPr>
              <a:defRPr sz="3200"/>
            </a:lvl1pPr>
            <a:lvl2pPr>
              <a:defRPr sz="2800">
                <a:solidFill>
                  <a:schemeClr val="bg1">
                    <a:lumMod val="50000"/>
                  </a:schemeClr>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63666"/>
            <a:ext cx="3008313" cy="35624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981EE-C3D8-694F-97FF-F68C7832F9E8}" type="datetimeFigureOut">
              <a:rPr lang="en-US" smtClean="0"/>
              <a:t>10/18/13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41795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034837" y="1615030"/>
            <a:ext cx="7416332" cy="394349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34837" y="5762366"/>
            <a:ext cx="7416332" cy="409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981EE-C3D8-694F-97FF-F68C7832F9E8}" type="datetimeFigureOut">
              <a:rPr lang="en-US" smtClean="0"/>
              <a:t>10/18/13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82314-900F-3548-907F-397C26204449}" type="slidenum">
              <a:rPr lang="en-US" smtClean="0"/>
              <a:t>‹#›</a:t>
            </a:fld>
            <a:endParaRPr lang="en-US"/>
          </a:p>
        </p:txBody>
      </p:sp>
    </p:spTree>
    <p:extLst>
      <p:ext uri="{BB962C8B-B14F-4D97-AF65-F5344CB8AC3E}">
        <p14:creationId xmlns:p14="http://schemas.microsoft.com/office/powerpoint/2010/main" val="125011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icture with Caption">
    <p:bg>
      <p:bgPr>
        <a:solidFill>
          <a:srgbClr val="10233F"/>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034837" y="1615030"/>
            <a:ext cx="7416332" cy="3943497"/>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34837" y="5762366"/>
            <a:ext cx="7416332" cy="40983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B981EE-C3D8-694F-97FF-F68C7832F9E8}" type="datetimeFigureOut">
              <a:rPr lang="en-US" smtClean="0"/>
              <a:t>10/18/13</a:t>
            </a:fld>
            <a:endParaRPr lang="en-US" dirty="0"/>
          </a:p>
        </p:txBody>
      </p:sp>
      <p:sp>
        <p:nvSpPr>
          <p:cNvPr id="6" name="Footer Placeholder 5"/>
          <p:cNvSpPr>
            <a:spLocks noGrp="1"/>
          </p:cNvSpPr>
          <p:nvPr>
            <p:ph type="ftr" sz="quarter" idx="11"/>
          </p:nvPr>
        </p:nvSpPr>
        <p:spPr/>
        <p:txBody>
          <a:bodyPr/>
          <a:lstStyle>
            <a:lvl1pPr>
              <a:defRPr>
                <a:solidFill>
                  <a:schemeClr val="bg1">
                    <a:lumMod val="6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lumMod val="65000"/>
                  </a:schemeClr>
                </a:solidFill>
              </a:defRPr>
            </a:lvl1pPr>
          </a:lstStyle>
          <a:p>
            <a:fld id="{40282314-900F-3548-907F-397C26204449}" type="slidenum">
              <a:rPr lang="en-US" smtClean="0"/>
              <a:pPr/>
              <a:t>‹#›</a:t>
            </a:fld>
            <a:endParaRPr lang="en-US" dirty="0"/>
          </a:p>
        </p:txBody>
      </p:sp>
    </p:spTree>
    <p:extLst>
      <p:ext uri="{BB962C8B-B14F-4D97-AF65-F5344CB8AC3E}">
        <p14:creationId xmlns:p14="http://schemas.microsoft.com/office/powerpoint/2010/main" val="117405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BE18BCD-8B7E-0B4A-BA8A-D494BC896694}" type="datetimeFigureOut">
              <a:rPr lang="en-US"/>
              <a:pPr>
                <a:defRPr/>
              </a:pPr>
              <a:t>10/18/13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012692-2904-A046-961E-CBA83ADFCC05}" type="slidenum">
              <a:rPr lang="en-US"/>
              <a:pPr>
                <a:defRPr/>
              </a:pPr>
              <a:t>‹#›</a:t>
            </a:fld>
            <a:endParaRPr lang="en-US"/>
          </a:p>
        </p:txBody>
      </p:sp>
    </p:spTree>
    <p:extLst>
      <p:ext uri="{BB962C8B-B14F-4D97-AF65-F5344CB8AC3E}">
        <p14:creationId xmlns:p14="http://schemas.microsoft.com/office/powerpoint/2010/main" val="35882255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33090" y="1763990"/>
            <a:ext cx="7425110" cy="43621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981EE-C3D8-694F-97FF-F68C7832F9E8}" type="datetimeFigureOut">
              <a:rPr lang="en-US" smtClean="0"/>
              <a:t>10/18/13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82314-900F-3548-907F-397C26204449}" type="slidenum">
              <a:rPr lang="en-US" smtClean="0"/>
              <a:t>‹#›</a:t>
            </a:fld>
            <a:endParaRPr lang="en-US"/>
          </a:p>
        </p:txBody>
      </p:sp>
      <p:sp>
        <p:nvSpPr>
          <p:cNvPr id="7" name="Round Same Side Corner Rectangle 6"/>
          <p:cNvSpPr/>
          <p:nvPr/>
        </p:nvSpPr>
        <p:spPr>
          <a:xfrm rot="5400000">
            <a:off x="3877107" y="-3490126"/>
            <a:ext cx="1051276" cy="8805488"/>
          </a:xfrm>
          <a:prstGeom prst="round2SameRect">
            <a:avLst/>
          </a:prstGeom>
          <a:gradFill>
            <a:gsLst>
              <a:gs pos="0">
                <a:schemeClr val="tx1">
                  <a:lumMod val="50000"/>
                  <a:lumOff val="50000"/>
                </a:schemeClr>
              </a:gs>
              <a:gs pos="100000">
                <a:schemeClr val="bg1">
                  <a:lumMod val="85000"/>
                </a:schemeClr>
              </a:gs>
            </a:gsLst>
          </a:gradFill>
          <a:ln>
            <a:noFill/>
          </a:ln>
          <a:effectLst>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10" name="Picture 9" descr="Master_ANS_Icon_4C.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054646" y="660814"/>
            <a:ext cx="1403554" cy="518050"/>
          </a:xfrm>
          <a:prstGeom prst="rect">
            <a:avLst/>
          </a:prstGeom>
        </p:spPr>
      </p:pic>
    </p:spTree>
    <p:extLst>
      <p:ext uri="{BB962C8B-B14F-4D97-AF65-F5344CB8AC3E}">
        <p14:creationId xmlns:p14="http://schemas.microsoft.com/office/powerpoint/2010/main" val="3699746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 id="2147483658" r:id="rId8"/>
    <p:sldLayoutId id="214748365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bg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cd.ans.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ANS Mathematics and Computations Division (MCD)</a:t>
            </a:r>
            <a:endParaRPr lang="en-US" sz="4000" dirty="0"/>
          </a:p>
        </p:txBody>
      </p:sp>
      <p:sp>
        <p:nvSpPr>
          <p:cNvPr id="3" name="Subtitle 2"/>
          <p:cNvSpPr>
            <a:spLocks noGrp="1"/>
          </p:cNvSpPr>
          <p:nvPr>
            <p:ph type="subTitle" idx="1"/>
          </p:nvPr>
        </p:nvSpPr>
        <p:spPr/>
        <p:txBody>
          <a:bodyPr>
            <a:normAutofit fontScale="92500"/>
          </a:bodyPr>
          <a:lstStyle/>
          <a:p>
            <a:r>
              <a:rPr lang="en-US" dirty="0" smtClean="0"/>
              <a:t>Presentation to the ANS Board of Directors</a:t>
            </a:r>
          </a:p>
          <a:p>
            <a:r>
              <a:rPr lang="en-US" dirty="0" smtClean="0"/>
              <a:t>Thomas M. Evans</a:t>
            </a:r>
          </a:p>
          <a:p>
            <a:r>
              <a:rPr lang="en-US" dirty="0" smtClean="0"/>
              <a:t>November 13, 2013, Washington DC</a:t>
            </a:r>
            <a:endParaRPr lang="en-US" dirty="0"/>
          </a:p>
        </p:txBody>
      </p:sp>
    </p:spTree>
    <p:extLst>
      <p:ext uri="{BB962C8B-B14F-4D97-AF65-F5344CB8AC3E}">
        <p14:creationId xmlns:p14="http://schemas.microsoft.com/office/powerpoint/2010/main" val="743244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300" dirty="0" smtClean="0"/>
              <a:t>Engaging the public</a:t>
            </a:r>
          </a:p>
          <a:p>
            <a:pPr lvl="1"/>
            <a:r>
              <a:rPr lang="en-US" sz="1600" dirty="0"/>
              <a:t>MCD is active in writing standards related to software use and development.  MCD members have authored and contributed to open source software.  We are near our first draft of an MCD poster in response to the "</a:t>
            </a:r>
            <a:r>
              <a:rPr lang="en-US" sz="1600" dirty="0" err="1"/>
              <a:t>Loewen</a:t>
            </a:r>
            <a:r>
              <a:rPr lang="en-US" sz="1600" dirty="0"/>
              <a:t> Initiative</a:t>
            </a:r>
            <a:r>
              <a:rPr lang="en-US" sz="1600" dirty="0" smtClean="0"/>
              <a:t>.”</a:t>
            </a:r>
            <a:r>
              <a:rPr lang="en-US" sz="1600" dirty="0"/>
              <a:t> </a:t>
            </a:r>
            <a:r>
              <a:rPr lang="en-US" sz="1600" dirty="0" smtClean="0"/>
              <a:t>MCD </a:t>
            </a:r>
            <a:r>
              <a:rPr lang="en-US" sz="1600" dirty="0"/>
              <a:t>and ANS as a whole appear to be under-represented on Wikipedia.  Therefore, we will encourage members to contribute to Wikipedia in their areas of </a:t>
            </a:r>
            <a:r>
              <a:rPr lang="en-US" sz="1600" dirty="0" smtClean="0"/>
              <a:t>expertise. We </a:t>
            </a:r>
            <a:r>
              <a:rPr lang="en-US" sz="1600" dirty="0"/>
              <a:t>will be exploring what "member services" our division can bolster by asking members what they want, and what services would benefit the public as a whole, whether it be via our website or Wikipedia.</a:t>
            </a:r>
            <a:endParaRPr lang="en-US" sz="1600" dirty="0" smtClean="0"/>
          </a:p>
          <a:p>
            <a:r>
              <a:rPr lang="en-US" sz="2300" dirty="0" smtClean="0"/>
              <a:t>Engaging the policy makers</a:t>
            </a:r>
          </a:p>
          <a:p>
            <a:pPr lvl="1"/>
            <a:r>
              <a:rPr lang="en-US" sz="1900" dirty="0"/>
              <a:t>Typically, MCD is not involved with policy makers.  We held a popular Summer 2012 roundtable on the legalities of producing and distributing software.  Activities along these lines may provide opportunities for designing mechanisms that serve our members and, consequently, provide statistics that would be useful to policy makers.</a:t>
            </a:r>
            <a:endParaRPr lang="en-US" sz="1900" dirty="0" smtClean="0"/>
          </a:p>
        </p:txBody>
      </p:sp>
      <p:sp>
        <p:nvSpPr>
          <p:cNvPr id="3" name="TextBox 2"/>
          <p:cNvSpPr txBox="1"/>
          <p:nvPr/>
        </p:nvSpPr>
        <p:spPr>
          <a:xfrm>
            <a:off x="117475" y="593748"/>
            <a:ext cx="6959357" cy="584776"/>
          </a:xfrm>
          <a:prstGeom prst="rect">
            <a:avLst/>
          </a:prstGeom>
          <a:noFill/>
        </p:spPr>
        <p:txBody>
          <a:bodyPr wrap="none" rtlCol="0">
            <a:spAutoFit/>
          </a:bodyPr>
          <a:lstStyle/>
          <a:p>
            <a:r>
              <a:rPr lang="en-US" sz="3200" dirty="0" smtClean="0">
                <a:latin typeface="+mj-lt"/>
              </a:rPr>
              <a:t>Coordination with ANS Strategic Plan</a:t>
            </a:r>
            <a:endParaRPr lang="en-US" sz="3200" dirty="0">
              <a:latin typeface="+mj-lt"/>
            </a:endParaRPr>
          </a:p>
        </p:txBody>
      </p:sp>
    </p:spTree>
    <p:extLst>
      <p:ext uri="{BB962C8B-B14F-4D97-AF65-F5344CB8AC3E}">
        <p14:creationId xmlns:p14="http://schemas.microsoft.com/office/powerpoint/2010/main" val="1784269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17474" y="494149"/>
            <a:ext cx="7684306" cy="833538"/>
          </a:xfrm>
        </p:spPr>
        <p:txBody>
          <a:bodyPr/>
          <a:lstStyle/>
          <a:p>
            <a:pPr algn="l"/>
            <a:r>
              <a:rPr lang="en-US" sz="3600" dirty="0"/>
              <a:t>Division Contributions </a:t>
            </a:r>
            <a:r>
              <a:rPr lang="en-US" sz="3600" dirty="0" smtClean="0"/>
              <a:t>to Society</a:t>
            </a:r>
            <a:endParaRPr lang="en-US" sz="3600" dirty="0"/>
          </a:p>
        </p:txBody>
      </p:sp>
      <p:sp>
        <p:nvSpPr>
          <p:cNvPr id="10243" name="Content Placeholder 2"/>
          <p:cNvSpPr>
            <a:spLocks noGrp="1"/>
          </p:cNvSpPr>
          <p:nvPr>
            <p:ph idx="1"/>
          </p:nvPr>
        </p:nvSpPr>
        <p:spPr>
          <a:xfrm>
            <a:off x="685800" y="2057400"/>
            <a:ext cx="7772400" cy="4114800"/>
          </a:xfrm>
        </p:spPr>
        <p:txBody>
          <a:bodyPr>
            <a:normAutofit fontScale="62500" lnSpcReduction="20000"/>
          </a:bodyPr>
          <a:lstStyle/>
          <a:p>
            <a:pPr lvl="2">
              <a:lnSpc>
                <a:spcPct val="80000"/>
              </a:lnSpc>
              <a:defRPr/>
            </a:pPr>
            <a:endParaRPr lang="en-US" sz="2300" dirty="0" smtClean="0">
              <a:solidFill>
                <a:schemeClr val="tx1"/>
              </a:solidFill>
              <a:effectLst>
                <a:outerShdw blurRad="38100" dist="38100" dir="2700000" algn="tl">
                  <a:srgbClr val="DDDDDD"/>
                </a:outerShdw>
              </a:effectLst>
              <a:latin typeface="Arial" charset="0"/>
            </a:endParaRPr>
          </a:p>
          <a:p>
            <a:pPr eaLnBrk="1" hangingPunct="1">
              <a:defRPr/>
            </a:pPr>
            <a:r>
              <a:rPr lang="en-US" sz="2600" dirty="0" smtClean="0">
                <a:solidFill>
                  <a:schemeClr val="tx1"/>
                </a:solidFill>
                <a:effectLst>
                  <a:outerShdw blurRad="38100" dist="38100" dir="2700000" algn="tl">
                    <a:srgbClr val="DDDDDD"/>
                  </a:outerShdw>
                </a:effectLst>
                <a:latin typeface="Arial" charset="0"/>
              </a:rPr>
              <a:t>Participation with Other Professional Societies</a:t>
            </a:r>
          </a:p>
          <a:p>
            <a:pPr lvl="1" eaLnBrk="1" hangingPunct="1">
              <a:defRPr/>
            </a:pPr>
            <a:r>
              <a:rPr lang="en-US" sz="2100" dirty="0">
                <a:solidFill>
                  <a:schemeClr val="tx1"/>
                </a:solidFill>
                <a:effectLst>
                  <a:outerShdw blurRad="38100" dist="38100" dir="2700000" algn="tl">
                    <a:srgbClr val="DDDDDD"/>
                  </a:outerShdw>
                </a:effectLst>
                <a:latin typeface="Arial" charset="0"/>
              </a:rPr>
              <a:t>Our members participate at SIAM, AAPM, ASTM and APS societies</a:t>
            </a:r>
          </a:p>
          <a:p>
            <a:pPr lvl="1" eaLnBrk="1" hangingPunct="1">
              <a:defRPr/>
            </a:pPr>
            <a:r>
              <a:rPr lang="en-US" sz="2100" dirty="0">
                <a:solidFill>
                  <a:schemeClr val="tx1"/>
                </a:solidFill>
                <a:effectLst>
                  <a:outerShdw blurRad="38100" dist="38100" dir="2700000" algn="tl">
                    <a:srgbClr val="DDDDDD"/>
                  </a:outerShdw>
                </a:effectLst>
                <a:latin typeface="Arial" charset="0"/>
              </a:rPr>
              <a:t>Co-sponsorship of meetings, e.g., Supercomputing in Nuclear Applications (SNA), Monte Carlo (MC</a:t>
            </a:r>
            <a:r>
              <a:rPr lang="en-US" sz="2100" dirty="0" smtClean="0">
                <a:solidFill>
                  <a:schemeClr val="tx1"/>
                </a:solidFill>
                <a:effectLst>
                  <a:outerShdw blurRad="38100" dist="38100" dir="2700000" algn="tl">
                    <a:srgbClr val="DDDDDD"/>
                  </a:outerShdw>
                </a:effectLst>
                <a:latin typeface="Arial" charset="0"/>
              </a:rPr>
              <a:t>)</a:t>
            </a:r>
          </a:p>
          <a:p>
            <a:pPr>
              <a:defRPr/>
            </a:pPr>
            <a:r>
              <a:rPr lang="en-US" sz="2600" dirty="0">
                <a:effectLst>
                  <a:outerShdw blurRad="38100" dist="38100" dir="2700000" algn="tl">
                    <a:srgbClr val="DDDDDD"/>
                  </a:outerShdw>
                </a:effectLst>
                <a:latin typeface="Arial" charset="0"/>
              </a:rPr>
              <a:t>Society Leadership</a:t>
            </a:r>
          </a:p>
          <a:p>
            <a:pPr lvl="1">
              <a:defRPr/>
            </a:pPr>
            <a:r>
              <a:rPr lang="en-US" sz="2100" dirty="0">
                <a:solidFill>
                  <a:schemeClr val="tx1"/>
                </a:solidFill>
                <a:effectLst>
                  <a:outerShdw blurRad="38100" dist="38100" dir="2700000" algn="tl">
                    <a:srgbClr val="DDDDDD"/>
                  </a:outerShdw>
                </a:effectLst>
                <a:latin typeface="Arial" charset="0"/>
              </a:rPr>
              <a:t>Our members serve on the ANS board and actively participate in many standing committees</a:t>
            </a:r>
          </a:p>
          <a:p>
            <a:pPr>
              <a:defRPr/>
            </a:pPr>
            <a:r>
              <a:rPr lang="en-US" sz="2600" dirty="0">
                <a:effectLst>
                  <a:outerShdw blurRad="38100" dist="38100" dir="2700000" algn="tl">
                    <a:srgbClr val="DDDDDD"/>
                  </a:outerShdw>
                </a:effectLst>
                <a:latin typeface="Arial" charset="0"/>
              </a:rPr>
              <a:t>Endowed scholarships</a:t>
            </a:r>
          </a:p>
          <a:p>
            <a:pPr lvl="1">
              <a:defRPr/>
            </a:pPr>
            <a:r>
              <a:rPr lang="en-US" sz="2100" dirty="0">
                <a:solidFill>
                  <a:schemeClr val="tx1"/>
                </a:solidFill>
                <a:effectLst>
                  <a:outerShdw blurRad="38100" dist="38100" dir="2700000" algn="tl">
                    <a:srgbClr val="DDDDDD"/>
                  </a:outerShdw>
                </a:effectLst>
                <a:latin typeface="Arial" charset="0"/>
              </a:rPr>
              <a:t>Robert A. </a:t>
            </a:r>
            <a:r>
              <a:rPr lang="en-US" sz="2100" dirty="0" err="1">
                <a:solidFill>
                  <a:schemeClr val="tx1"/>
                </a:solidFill>
                <a:effectLst>
                  <a:outerShdw blurRad="38100" dist="38100" dir="2700000" algn="tl">
                    <a:srgbClr val="DDDDDD"/>
                  </a:outerShdw>
                </a:effectLst>
                <a:latin typeface="Arial" charset="0"/>
              </a:rPr>
              <a:t>Dannels</a:t>
            </a:r>
            <a:r>
              <a:rPr lang="en-US" sz="2100" dirty="0">
                <a:solidFill>
                  <a:schemeClr val="tx1"/>
                </a:solidFill>
                <a:effectLst>
                  <a:outerShdw blurRad="38100" dist="38100" dir="2700000" algn="tl">
                    <a:srgbClr val="DDDDDD"/>
                  </a:outerShdw>
                </a:effectLst>
                <a:latin typeface="Arial" charset="0"/>
              </a:rPr>
              <a:t> graduate scholarship</a:t>
            </a:r>
          </a:p>
          <a:p>
            <a:pPr lvl="1">
              <a:defRPr/>
            </a:pPr>
            <a:r>
              <a:rPr lang="en-US" sz="2100" dirty="0">
                <a:solidFill>
                  <a:schemeClr val="tx1"/>
                </a:solidFill>
                <a:effectLst>
                  <a:outerShdw blurRad="38100" dist="38100" dir="2700000" algn="tl">
                    <a:srgbClr val="DDDDDD"/>
                  </a:outerShdw>
                </a:effectLst>
                <a:latin typeface="Arial" charset="0"/>
              </a:rPr>
              <a:t>Planning ongoing for scholarship honoring Eli </a:t>
            </a:r>
            <a:r>
              <a:rPr lang="en-US" sz="2100" dirty="0" err="1">
                <a:solidFill>
                  <a:schemeClr val="tx1"/>
                </a:solidFill>
                <a:effectLst>
                  <a:outerShdw blurRad="38100" dist="38100" dir="2700000" algn="tl">
                    <a:srgbClr val="DDDDDD"/>
                  </a:outerShdw>
                </a:effectLst>
                <a:latin typeface="Arial" charset="0"/>
              </a:rPr>
              <a:t>Gelbard</a:t>
            </a:r>
            <a:endParaRPr lang="en-US" sz="2100" dirty="0">
              <a:solidFill>
                <a:schemeClr val="tx1"/>
              </a:solidFill>
              <a:effectLst>
                <a:outerShdw blurRad="38100" dist="38100" dir="2700000" algn="tl">
                  <a:srgbClr val="DDDDDD"/>
                </a:outerShdw>
              </a:effectLst>
              <a:latin typeface="Arial" charset="0"/>
            </a:endParaRPr>
          </a:p>
          <a:p>
            <a:pPr>
              <a:defRPr/>
            </a:pPr>
            <a:r>
              <a:rPr lang="en-US" sz="2600" dirty="0">
                <a:effectLst>
                  <a:outerShdw blurRad="38100" dist="38100" dir="2700000" algn="tl">
                    <a:srgbClr val="DDDDDD"/>
                  </a:outerShdw>
                </a:effectLst>
                <a:latin typeface="Arial" charset="0"/>
              </a:rPr>
              <a:t>Non-Meeting Publications</a:t>
            </a:r>
          </a:p>
          <a:p>
            <a:pPr lvl="1">
              <a:defRPr/>
            </a:pPr>
            <a:r>
              <a:rPr lang="en-US" sz="2100" dirty="0">
                <a:solidFill>
                  <a:schemeClr val="tx1"/>
                </a:solidFill>
                <a:effectLst>
                  <a:outerShdw blurRad="38100" dist="38100" dir="2700000" algn="tl">
                    <a:srgbClr val="DDDDDD"/>
                  </a:outerShdw>
                </a:effectLst>
                <a:latin typeface="Arial" charset="0"/>
              </a:rPr>
              <a:t>Our members publish papers in Nuclear Science and Engineering, Nuclear Technology, Annals of Nuclear Energy, Progress in Nuclear Energy, Journal of Computational Physics, Journal of Medical Physics, TTSP, SIAM Journals, IEEE Journals, ASTM </a:t>
            </a:r>
            <a:r>
              <a:rPr lang="en-US" sz="2100" dirty="0" smtClean="0">
                <a:solidFill>
                  <a:schemeClr val="tx1"/>
                </a:solidFill>
                <a:effectLst>
                  <a:outerShdw blurRad="38100" dist="38100" dir="2700000" algn="tl">
                    <a:srgbClr val="DDDDDD"/>
                  </a:outerShdw>
                </a:effectLst>
                <a:latin typeface="Arial" charset="0"/>
              </a:rPr>
              <a:t>Journals</a:t>
            </a:r>
          </a:p>
          <a:p>
            <a:pPr lvl="1">
              <a:defRPr/>
            </a:pPr>
            <a:r>
              <a:rPr lang="en-US" sz="2100" dirty="0" smtClean="0">
                <a:solidFill>
                  <a:schemeClr val="tx1"/>
                </a:solidFill>
                <a:effectLst>
                  <a:outerShdw blurRad="38100" dist="38100" dir="2700000" algn="tl">
                    <a:srgbClr val="DDDDDD"/>
                  </a:outerShdw>
                </a:effectLst>
                <a:latin typeface="Arial" charset="0"/>
              </a:rPr>
              <a:t>Current ANS members are on the editorial boards of Journal of Computational Physics and TTSP</a:t>
            </a:r>
          </a:p>
          <a:p>
            <a:pPr>
              <a:defRPr/>
            </a:pPr>
            <a:r>
              <a:rPr lang="en-US" sz="2600" dirty="0">
                <a:solidFill>
                  <a:schemeClr val="tx1"/>
                </a:solidFill>
                <a:effectLst>
                  <a:outerShdw blurRad="38100" dist="38100" dir="2700000" algn="tl">
                    <a:srgbClr val="DDDDDD"/>
                  </a:outerShdw>
                </a:effectLst>
                <a:latin typeface="Arial" charset="0"/>
              </a:rPr>
              <a:t>Took part in conversational, “Your division does </a:t>
            </a:r>
            <a:r>
              <a:rPr lang="en-US" sz="2600" dirty="0" smtClean="0">
                <a:solidFill>
                  <a:schemeClr val="tx1"/>
                </a:solidFill>
                <a:effectLst>
                  <a:outerShdw blurRad="38100" dist="38100" dir="2700000" algn="tl">
                    <a:srgbClr val="DDDDDD"/>
                  </a:outerShdw>
                </a:effectLst>
                <a:latin typeface="Arial" charset="0"/>
              </a:rPr>
              <a:t>what?” </a:t>
            </a:r>
            <a:r>
              <a:rPr lang="en-US" sz="2600" dirty="0">
                <a:solidFill>
                  <a:schemeClr val="tx1"/>
                </a:solidFill>
                <a:effectLst>
                  <a:outerShdw blurRad="38100" dist="38100" dir="2700000" algn="tl">
                    <a:srgbClr val="DDDDDD"/>
                  </a:outerShdw>
                </a:effectLst>
                <a:latin typeface="Arial" charset="0"/>
              </a:rPr>
              <a:t>information exchange with </a:t>
            </a:r>
            <a:r>
              <a:rPr lang="en-US" sz="2600" dirty="0" smtClean="0">
                <a:solidFill>
                  <a:schemeClr val="tx1"/>
                </a:solidFill>
                <a:effectLst>
                  <a:outerShdw blurRad="38100" dist="38100" dir="2700000" algn="tl">
                    <a:srgbClr val="DDDDDD"/>
                  </a:outerShdw>
                </a:effectLst>
                <a:latin typeface="Arial" charset="0"/>
              </a:rPr>
              <a:t>ANS</a:t>
            </a:r>
          </a:p>
          <a:p>
            <a:pPr>
              <a:defRPr/>
            </a:pPr>
            <a:r>
              <a:rPr lang="en-US" sz="2600" dirty="0" smtClean="0">
                <a:effectLst>
                  <a:outerShdw blurRad="38100" dist="38100" dir="2700000" algn="tl">
                    <a:srgbClr val="DDDDDD"/>
                  </a:outerShdw>
                </a:effectLst>
                <a:latin typeface="Arial" charset="0"/>
              </a:rPr>
              <a:t>Actively engage in ANS-10 Standards</a:t>
            </a:r>
            <a:endParaRPr lang="en-US" sz="2600" dirty="0">
              <a:solidFill>
                <a:schemeClr val="tx1"/>
              </a:solidFill>
              <a:effectLst>
                <a:outerShdw blurRad="38100" dist="38100" dir="2700000" algn="tl">
                  <a:srgbClr val="DDDDDD"/>
                </a:outerShdw>
              </a:effectLst>
              <a:latin typeface="Arial" charset="0"/>
            </a:endParaRPr>
          </a:p>
          <a:p>
            <a:pPr lvl="1">
              <a:lnSpc>
                <a:spcPct val="80000"/>
              </a:lnSpc>
              <a:defRPr/>
            </a:pPr>
            <a:endParaRPr lang="en-US" sz="2000" dirty="0">
              <a:solidFill>
                <a:schemeClr val="tx1"/>
              </a:solidFill>
              <a:effectLst>
                <a:outerShdw blurRad="38100" dist="38100" dir="2700000" algn="tl">
                  <a:srgbClr val="DDDDDD"/>
                </a:outerShdw>
              </a:effectLst>
              <a:latin typeface="Arial" charset="0"/>
            </a:endParaRPr>
          </a:p>
          <a:p>
            <a:pPr lvl="1" eaLnBrk="1" hangingPunct="1">
              <a:lnSpc>
                <a:spcPct val="80000"/>
              </a:lnSpc>
              <a:defRPr/>
            </a:pPr>
            <a:endParaRPr lang="en-US" sz="2000" dirty="0">
              <a:solidFill>
                <a:schemeClr val="tx1"/>
              </a:solidFill>
              <a:effectLst>
                <a:outerShdw blurRad="38100" dist="38100" dir="2700000" algn="tl">
                  <a:srgbClr val="DDDDDD"/>
                </a:outerShdw>
              </a:effectLst>
              <a:latin typeface="Arial" charset="0"/>
            </a:endParaRPr>
          </a:p>
        </p:txBody>
      </p:sp>
      <p:sp>
        <p:nvSpPr>
          <p:cNvPr id="28675" name="Rectangle 3"/>
          <p:cNvSpPr>
            <a:spLocks noChangeArrowheads="1"/>
          </p:cNvSpPr>
          <p:nvPr/>
        </p:nvSpPr>
        <p:spPr bwMode="auto">
          <a:xfrm>
            <a:off x="609600" y="5715000"/>
            <a:ext cx="7772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Tree>
    <p:extLst>
      <p:ext uri="{BB962C8B-B14F-4D97-AF65-F5344CB8AC3E}">
        <p14:creationId xmlns:p14="http://schemas.microsoft.com/office/powerpoint/2010/main" val="2129703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119674" y="518888"/>
            <a:ext cx="7772400" cy="1143000"/>
          </a:xfrm>
        </p:spPr>
        <p:txBody>
          <a:bodyPr/>
          <a:lstStyle/>
          <a:p>
            <a:pPr algn="l"/>
            <a:r>
              <a:rPr lang="en-US" sz="4000" dirty="0"/>
              <a:t>Summary</a:t>
            </a:r>
          </a:p>
        </p:txBody>
      </p:sp>
      <p:sp>
        <p:nvSpPr>
          <p:cNvPr id="11267" name="Rectangle 3"/>
          <p:cNvSpPr>
            <a:spLocks noGrp="1" noChangeArrowheads="1"/>
          </p:cNvSpPr>
          <p:nvPr>
            <p:ph type="body" idx="1"/>
          </p:nvPr>
        </p:nvSpPr>
        <p:spPr/>
        <p:txBody>
          <a:bodyPr>
            <a:normAutofit/>
          </a:bodyPr>
          <a:lstStyle/>
          <a:p>
            <a:pPr eaLnBrk="1" hangingPunct="1">
              <a:defRPr/>
            </a:pPr>
            <a:r>
              <a:rPr lang="en-US" sz="2800" dirty="0" smtClean="0">
                <a:solidFill>
                  <a:schemeClr val="tx1"/>
                </a:solidFill>
                <a:effectLst>
                  <a:outerShdw blurRad="38100" dist="38100" dir="2700000" algn="tl">
                    <a:srgbClr val="DDDDDD"/>
                  </a:outerShdw>
                </a:effectLst>
                <a:latin typeface="Arial" charset="0"/>
                <a:cs typeface="+mn-cs"/>
              </a:rPr>
              <a:t>Areas of Success</a:t>
            </a:r>
          </a:p>
          <a:p>
            <a:pPr lvl="1" eaLnBrk="1" hangingPunct="1">
              <a:defRPr/>
            </a:pPr>
            <a:r>
              <a:rPr lang="en-US" sz="2400" dirty="0">
                <a:solidFill>
                  <a:schemeClr val="tx1"/>
                </a:solidFill>
                <a:effectLst>
                  <a:outerShdw blurRad="38100" dist="38100" dir="2700000" algn="tl">
                    <a:srgbClr val="DDDDDD"/>
                  </a:outerShdw>
                </a:effectLst>
                <a:latin typeface="Arial" charset="0"/>
              </a:rPr>
              <a:t>Organization of successful topical </a:t>
            </a:r>
            <a:r>
              <a:rPr lang="en-US" sz="2400" dirty="0" smtClean="0">
                <a:solidFill>
                  <a:schemeClr val="tx1"/>
                </a:solidFill>
                <a:effectLst>
                  <a:outerShdw blurRad="38100" dist="38100" dir="2700000" algn="tl">
                    <a:srgbClr val="DDDDDD"/>
                  </a:outerShdw>
                </a:effectLst>
                <a:latin typeface="Arial" charset="0"/>
              </a:rPr>
              <a:t>meetings</a:t>
            </a:r>
          </a:p>
          <a:p>
            <a:pPr lvl="2">
              <a:defRPr/>
            </a:pPr>
            <a:r>
              <a:rPr lang="en-US" sz="1600" dirty="0" smtClean="0">
                <a:effectLst>
                  <a:outerShdw blurRad="38100" dist="38100" dir="2700000" algn="tl">
                    <a:srgbClr val="DDDDDD"/>
                  </a:outerShdw>
                </a:effectLst>
                <a:latin typeface="Arial" charset="0"/>
              </a:rPr>
              <a:t>M&amp;C 2013, Sun Valley Idaho</a:t>
            </a:r>
            <a:endParaRPr lang="en-US" sz="1600" dirty="0">
              <a:solidFill>
                <a:schemeClr val="tx1"/>
              </a:solidFill>
              <a:effectLst>
                <a:outerShdw blurRad="38100" dist="38100" dir="2700000" algn="tl">
                  <a:srgbClr val="DDDDDD"/>
                </a:outerShdw>
              </a:effectLst>
              <a:latin typeface="Arial" charset="0"/>
            </a:endParaRPr>
          </a:p>
          <a:p>
            <a:pPr lvl="1" eaLnBrk="1" hangingPunct="1">
              <a:defRPr/>
            </a:pPr>
            <a:r>
              <a:rPr lang="en-US" sz="2400" dirty="0">
                <a:solidFill>
                  <a:schemeClr val="tx1"/>
                </a:solidFill>
                <a:effectLst>
                  <a:outerShdw blurRad="38100" dist="38100" dir="2700000" algn="tl">
                    <a:srgbClr val="DDDDDD"/>
                  </a:outerShdw>
                </a:effectLst>
                <a:latin typeface="Arial" charset="0"/>
              </a:rPr>
              <a:t>Increasing trends in number of members</a:t>
            </a:r>
          </a:p>
          <a:p>
            <a:pPr lvl="1" eaLnBrk="1" hangingPunct="1">
              <a:defRPr/>
            </a:pPr>
            <a:r>
              <a:rPr lang="en-US" sz="2400" dirty="0">
                <a:solidFill>
                  <a:schemeClr val="tx1"/>
                </a:solidFill>
                <a:effectLst>
                  <a:outerShdw blurRad="38100" dist="38100" dir="2700000" algn="tl">
                    <a:srgbClr val="DDDDDD"/>
                  </a:outerShdw>
                </a:effectLst>
                <a:latin typeface="Arial" charset="0"/>
              </a:rPr>
              <a:t>Large student </a:t>
            </a:r>
            <a:r>
              <a:rPr lang="en-US" sz="2400" dirty="0" smtClean="0">
                <a:solidFill>
                  <a:schemeClr val="tx1"/>
                </a:solidFill>
                <a:effectLst>
                  <a:outerShdw blurRad="38100" dist="38100" dir="2700000" algn="tl">
                    <a:srgbClr val="DDDDDD"/>
                  </a:outerShdw>
                </a:effectLst>
                <a:latin typeface="Arial" charset="0"/>
              </a:rPr>
              <a:t>participation</a:t>
            </a:r>
          </a:p>
          <a:p>
            <a:pPr lvl="2">
              <a:defRPr/>
            </a:pPr>
            <a:r>
              <a:rPr lang="en-US" sz="2000" dirty="0" smtClean="0">
                <a:effectLst>
                  <a:outerShdw blurRad="38100" dist="38100" dir="2700000" algn="tl">
                    <a:srgbClr val="DDDDDD"/>
                  </a:outerShdw>
                </a:effectLst>
                <a:latin typeface="Arial" charset="0"/>
              </a:rPr>
              <a:t>Sponsor and participate in ANS Student meetings</a:t>
            </a:r>
            <a:endParaRPr lang="en-US" sz="2000" dirty="0">
              <a:solidFill>
                <a:schemeClr val="tx1"/>
              </a:solidFill>
              <a:effectLst>
                <a:outerShdw blurRad="38100" dist="38100" dir="2700000" algn="tl">
                  <a:srgbClr val="DDDDDD"/>
                </a:outerShdw>
              </a:effectLst>
              <a:latin typeface="Arial" charset="0"/>
            </a:endParaRPr>
          </a:p>
          <a:p>
            <a:pPr lvl="1" eaLnBrk="1" hangingPunct="1">
              <a:defRPr/>
            </a:pPr>
            <a:r>
              <a:rPr lang="en-US" sz="2400" dirty="0">
                <a:solidFill>
                  <a:schemeClr val="tx1"/>
                </a:solidFill>
                <a:effectLst>
                  <a:outerShdw blurRad="38100" dist="38100" dir="2700000" algn="tl">
                    <a:srgbClr val="DDDDDD"/>
                  </a:outerShdw>
                </a:effectLst>
                <a:latin typeface="Arial" charset="0"/>
              </a:rPr>
              <a:t>Organization of code workshops at national and international meetings</a:t>
            </a:r>
          </a:p>
          <a:p>
            <a:pPr lvl="1" eaLnBrk="1" hangingPunct="1">
              <a:defRPr/>
            </a:pPr>
            <a:r>
              <a:rPr lang="en-US" sz="2400" dirty="0">
                <a:solidFill>
                  <a:schemeClr val="tx1"/>
                </a:solidFill>
                <a:effectLst>
                  <a:outerShdw blurRad="38100" dist="38100" dir="2700000" algn="tl">
                    <a:srgbClr val="DDDDDD"/>
                  </a:outerShdw>
                </a:effectLst>
                <a:latin typeface="Arial" charset="0"/>
              </a:rPr>
              <a:t>Effective collaborations with international nuclear </a:t>
            </a:r>
            <a:r>
              <a:rPr lang="en-US" sz="2400" dirty="0" smtClean="0">
                <a:solidFill>
                  <a:schemeClr val="tx1"/>
                </a:solidFill>
                <a:effectLst>
                  <a:outerShdw blurRad="38100" dist="38100" dir="2700000" algn="tl">
                    <a:srgbClr val="DDDDDD"/>
                  </a:outerShdw>
                </a:effectLst>
                <a:latin typeface="Arial" charset="0"/>
              </a:rPr>
              <a:t>community</a:t>
            </a:r>
            <a:endParaRPr lang="en-US" sz="2400" dirty="0">
              <a:solidFill>
                <a:schemeClr val="tx1"/>
              </a:solidFill>
              <a:effectLst>
                <a:outerShdw blurRad="38100" dist="38100" dir="2700000" algn="tl">
                  <a:srgbClr val="DDDDDD"/>
                </a:outerShdw>
              </a:effectLst>
              <a:latin typeface="Arial" charset="0"/>
            </a:endParaRPr>
          </a:p>
        </p:txBody>
      </p:sp>
    </p:spTree>
    <p:extLst>
      <p:ext uri="{BB962C8B-B14F-4D97-AF65-F5344CB8AC3E}">
        <p14:creationId xmlns:p14="http://schemas.microsoft.com/office/powerpoint/2010/main" val="2237747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17475" y="510642"/>
            <a:ext cx="7772400" cy="1143000"/>
          </a:xfrm>
        </p:spPr>
        <p:txBody>
          <a:bodyPr/>
          <a:lstStyle/>
          <a:p>
            <a:pPr algn="l"/>
            <a:r>
              <a:rPr lang="en-US" sz="4000" dirty="0"/>
              <a:t>Summary</a:t>
            </a:r>
          </a:p>
        </p:txBody>
      </p:sp>
      <p:sp>
        <p:nvSpPr>
          <p:cNvPr id="3" name="Content Placeholder 2"/>
          <p:cNvSpPr>
            <a:spLocks noGrp="1"/>
          </p:cNvSpPr>
          <p:nvPr>
            <p:ph idx="1"/>
          </p:nvPr>
        </p:nvSpPr>
        <p:spPr/>
        <p:txBody>
          <a:bodyPr>
            <a:normAutofit fontScale="77500" lnSpcReduction="20000"/>
          </a:bodyPr>
          <a:lstStyle/>
          <a:p>
            <a:pPr eaLnBrk="1" hangingPunct="1">
              <a:defRPr/>
            </a:pPr>
            <a:r>
              <a:rPr lang="en-US" sz="2400" dirty="0" smtClean="0">
                <a:solidFill>
                  <a:schemeClr val="tx1"/>
                </a:solidFill>
                <a:effectLst>
                  <a:outerShdw blurRad="38100" dist="38100" dir="2700000" algn="tl">
                    <a:srgbClr val="DDDDDD"/>
                  </a:outerShdw>
                </a:effectLst>
                <a:latin typeface="Arial" charset="0"/>
                <a:cs typeface="+mn-cs"/>
              </a:rPr>
              <a:t>Focus for Future Action</a:t>
            </a:r>
          </a:p>
          <a:p>
            <a:pPr lvl="1" eaLnBrk="1" hangingPunct="1">
              <a:defRPr/>
            </a:pPr>
            <a:r>
              <a:rPr lang="en-US" sz="2000" dirty="0">
                <a:solidFill>
                  <a:schemeClr val="tx1"/>
                </a:solidFill>
                <a:effectLst>
                  <a:outerShdw blurRad="38100" dist="38100" dir="2700000" algn="tl">
                    <a:srgbClr val="DDDDDD"/>
                  </a:outerShdw>
                </a:effectLst>
                <a:latin typeface="Arial" charset="0"/>
              </a:rPr>
              <a:t>Continue our activities for </a:t>
            </a:r>
            <a:r>
              <a:rPr lang="en-US" sz="2000" dirty="0" smtClean="0">
                <a:solidFill>
                  <a:schemeClr val="tx1"/>
                </a:solidFill>
                <a:effectLst>
                  <a:outerShdw blurRad="38100" dist="38100" dir="2700000" algn="tl">
                    <a:srgbClr val="DDDDDD"/>
                  </a:outerShdw>
                </a:effectLst>
                <a:latin typeface="Arial" charset="0"/>
              </a:rPr>
              <a:t>attraction and retention </a:t>
            </a:r>
            <a:r>
              <a:rPr lang="en-US" sz="2000" dirty="0">
                <a:solidFill>
                  <a:schemeClr val="tx1"/>
                </a:solidFill>
                <a:effectLst>
                  <a:outerShdw blurRad="38100" dist="38100" dir="2700000" algn="tl">
                    <a:srgbClr val="DDDDDD"/>
                  </a:outerShdw>
                </a:effectLst>
                <a:latin typeface="Arial" charset="0"/>
              </a:rPr>
              <a:t>of young members and </a:t>
            </a:r>
            <a:r>
              <a:rPr lang="en-US" sz="2000" dirty="0" smtClean="0">
                <a:solidFill>
                  <a:schemeClr val="tx1"/>
                </a:solidFill>
                <a:effectLst>
                  <a:outerShdw blurRad="38100" dist="38100" dir="2700000" algn="tl">
                    <a:srgbClr val="DDDDDD"/>
                  </a:outerShdw>
                </a:effectLst>
                <a:latin typeface="Arial" charset="0"/>
              </a:rPr>
              <a:t>students</a:t>
            </a:r>
          </a:p>
          <a:p>
            <a:pPr lvl="2">
              <a:defRPr/>
            </a:pPr>
            <a:r>
              <a:rPr lang="en-US" sz="1600" dirty="0" smtClean="0">
                <a:effectLst>
                  <a:outerShdw blurRad="38100" dist="38100" dir="2700000" algn="tl">
                    <a:srgbClr val="DDDDDD"/>
                  </a:outerShdw>
                </a:effectLst>
                <a:latin typeface="Arial" charset="0"/>
              </a:rPr>
              <a:t>Actively working with Young Members group in this regard</a:t>
            </a:r>
          </a:p>
          <a:p>
            <a:pPr lvl="2">
              <a:defRPr/>
            </a:pPr>
            <a:r>
              <a:rPr lang="en-US" sz="1600" dirty="0" smtClean="0">
                <a:effectLst>
                  <a:outerShdw blurRad="38100" dist="38100" dir="2700000" algn="tl">
                    <a:srgbClr val="DDDDDD"/>
                  </a:outerShdw>
                </a:effectLst>
                <a:latin typeface="Arial" charset="0"/>
              </a:rPr>
              <a:t>Support student travel to ANS meetings</a:t>
            </a:r>
            <a:endParaRPr lang="en-US" sz="1600" dirty="0">
              <a:solidFill>
                <a:schemeClr val="tx1"/>
              </a:solidFill>
              <a:effectLst>
                <a:outerShdw blurRad="38100" dist="38100" dir="2700000" algn="tl">
                  <a:srgbClr val="DDDDDD"/>
                </a:outerShdw>
              </a:effectLst>
              <a:latin typeface="Arial" charset="0"/>
            </a:endParaRPr>
          </a:p>
          <a:p>
            <a:pPr lvl="1" eaLnBrk="1" hangingPunct="1">
              <a:defRPr/>
            </a:pPr>
            <a:r>
              <a:rPr lang="en-US" sz="2000" dirty="0">
                <a:solidFill>
                  <a:schemeClr val="tx1"/>
                </a:solidFill>
                <a:effectLst>
                  <a:outerShdw blurRad="38100" dist="38100" dir="2700000" algn="tl">
                    <a:srgbClr val="DDDDDD"/>
                  </a:outerShdw>
                </a:effectLst>
                <a:latin typeface="Arial" charset="0"/>
              </a:rPr>
              <a:t>Continue our efforts to attract other societies into </a:t>
            </a:r>
            <a:r>
              <a:rPr lang="en-US" sz="2000" dirty="0" smtClean="0">
                <a:solidFill>
                  <a:schemeClr val="tx1"/>
                </a:solidFill>
                <a:effectLst>
                  <a:outerShdw blurRad="38100" dist="38100" dir="2700000" algn="tl">
                    <a:srgbClr val="DDDDDD"/>
                  </a:outerShdw>
                </a:effectLst>
                <a:latin typeface="Arial" charset="0"/>
              </a:rPr>
              <a:t>ANS</a:t>
            </a:r>
          </a:p>
          <a:p>
            <a:pPr lvl="2">
              <a:defRPr/>
            </a:pPr>
            <a:r>
              <a:rPr lang="en-US" sz="1600" dirty="0" smtClean="0">
                <a:effectLst>
                  <a:outerShdw blurRad="38100" dist="38100" dir="2700000" algn="tl">
                    <a:srgbClr val="DDDDDD"/>
                  </a:outerShdw>
                </a:effectLst>
                <a:latin typeface="Arial" charset="0"/>
              </a:rPr>
              <a:t>Numerous mini-symposia have been organized by ANS MCD members at recent SIAM meetings</a:t>
            </a:r>
            <a:endParaRPr lang="en-US" sz="1600" dirty="0">
              <a:effectLst>
                <a:outerShdw blurRad="38100" dist="38100" dir="2700000" algn="tl">
                  <a:srgbClr val="DDDDDD"/>
                </a:outerShdw>
              </a:effectLst>
              <a:latin typeface="Arial" charset="0"/>
            </a:endParaRPr>
          </a:p>
          <a:p>
            <a:pPr lvl="1">
              <a:defRPr/>
            </a:pPr>
            <a:r>
              <a:rPr lang="en-US" sz="2100" dirty="0" smtClean="0">
                <a:solidFill>
                  <a:schemeClr val="tx1"/>
                </a:solidFill>
                <a:effectLst>
                  <a:outerShdw blurRad="38100" dist="38100" dir="2700000" algn="tl">
                    <a:srgbClr val="DDDDDD"/>
                  </a:outerShdw>
                </a:effectLst>
                <a:latin typeface="Arial" charset="0"/>
              </a:rPr>
              <a:t>Further </a:t>
            </a:r>
            <a:r>
              <a:rPr lang="en-US" sz="2100" dirty="0">
                <a:solidFill>
                  <a:schemeClr val="tx1"/>
                </a:solidFill>
                <a:effectLst>
                  <a:outerShdw blurRad="38100" dist="38100" dir="2700000" algn="tl">
                    <a:srgbClr val="DDDDDD"/>
                  </a:outerShdw>
                </a:effectLst>
                <a:latin typeface="Arial" charset="0"/>
              </a:rPr>
              <a:t>develop new technical areas in which MCD members participate - e.g., computational materials, </a:t>
            </a:r>
            <a:r>
              <a:rPr lang="en-US" sz="2100" dirty="0" err="1" smtClean="0">
                <a:solidFill>
                  <a:schemeClr val="tx1"/>
                </a:solidFill>
                <a:effectLst>
                  <a:outerShdw blurRad="38100" dist="38100" dir="2700000" algn="tl">
                    <a:srgbClr val="DDDDDD"/>
                  </a:outerShdw>
                </a:effectLst>
                <a:latin typeface="Arial" charset="0"/>
              </a:rPr>
              <a:t>multiphysics</a:t>
            </a:r>
            <a:r>
              <a:rPr lang="en-US" sz="2100" dirty="0" smtClean="0">
                <a:solidFill>
                  <a:schemeClr val="tx1"/>
                </a:solidFill>
                <a:effectLst>
                  <a:outerShdw blurRad="38100" dist="38100" dir="2700000" algn="tl">
                    <a:srgbClr val="DDDDDD"/>
                  </a:outerShdw>
                </a:effectLst>
                <a:latin typeface="Arial" charset="0"/>
              </a:rPr>
              <a:t>, CFD</a:t>
            </a:r>
          </a:p>
          <a:p>
            <a:pPr lvl="1" eaLnBrk="1" hangingPunct="1">
              <a:defRPr/>
            </a:pPr>
            <a:r>
              <a:rPr lang="en-US" sz="2000" dirty="0" smtClean="0">
                <a:solidFill>
                  <a:schemeClr val="tx1"/>
                </a:solidFill>
                <a:effectLst>
                  <a:outerShdw blurRad="38100" dist="38100" dir="2700000" algn="tl">
                    <a:srgbClr val="DDDDDD"/>
                  </a:outerShdw>
                </a:effectLst>
                <a:latin typeface="Arial" charset="0"/>
              </a:rPr>
              <a:t>Continue </a:t>
            </a:r>
            <a:r>
              <a:rPr lang="en-US" sz="2000" dirty="0">
                <a:solidFill>
                  <a:schemeClr val="tx1"/>
                </a:solidFill>
                <a:effectLst>
                  <a:outerShdw blurRad="38100" dist="38100" dir="2700000" algn="tl">
                    <a:srgbClr val="DDDDDD"/>
                  </a:outerShdw>
                </a:effectLst>
                <a:latin typeface="Arial" charset="0"/>
              </a:rPr>
              <a:t>our efforts in organization of quality meetings</a:t>
            </a:r>
          </a:p>
          <a:p>
            <a:pPr lvl="1" eaLnBrk="1" hangingPunct="1">
              <a:defRPr/>
            </a:pPr>
            <a:r>
              <a:rPr lang="en-US" sz="2000" dirty="0">
                <a:solidFill>
                  <a:schemeClr val="tx1"/>
                </a:solidFill>
                <a:effectLst>
                  <a:outerShdw blurRad="38100" dist="38100" dir="2700000" algn="tl">
                    <a:srgbClr val="DDDDDD"/>
                  </a:outerShdw>
                </a:effectLst>
                <a:latin typeface="Arial" charset="0"/>
              </a:rPr>
              <a:t>Improve service to membership by exploring new approaches to roundtable session at national meetings and workshops at topical </a:t>
            </a:r>
            <a:r>
              <a:rPr lang="en-US" sz="2000" dirty="0" smtClean="0">
                <a:solidFill>
                  <a:schemeClr val="tx1"/>
                </a:solidFill>
                <a:effectLst>
                  <a:outerShdw blurRad="38100" dist="38100" dir="2700000" algn="tl">
                    <a:srgbClr val="DDDDDD"/>
                  </a:outerShdw>
                </a:effectLst>
                <a:latin typeface="Arial" charset="0"/>
              </a:rPr>
              <a:t>meetings</a:t>
            </a:r>
          </a:p>
          <a:p>
            <a:pPr lvl="1" eaLnBrk="1" hangingPunct="1">
              <a:defRPr/>
            </a:pPr>
            <a:r>
              <a:rPr lang="en-US" sz="2000" dirty="0" smtClean="0">
                <a:solidFill>
                  <a:schemeClr val="tx1"/>
                </a:solidFill>
                <a:effectLst>
                  <a:outerShdw blurRad="38100" dist="38100" dir="2700000" algn="tl">
                    <a:srgbClr val="DDDDDD"/>
                  </a:outerShdw>
                </a:effectLst>
                <a:latin typeface="Arial" charset="0"/>
              </a:rPr>
              <a:t>DOE travel restrictions may effect a significant percentage of our membership</a:t>
            </a:r>
          </a:p>
          <a:p>
            <a:pPr lvl="1" eaLnBrk="1" hangingPunct="1">
              <a:defRPr/>
            </a:pPr>
            <a:r>
              <a:rPr lang="en-US" sz="2000" dirty="0" smtClean="0">
                <a:solidFill>
                  <a:schemeClr val="tx1"/>
                </a:solidFill>
                <a:effectLst>
                  <a:outerShdw blurRad="38100" dist="38100" dir="2700000" algn="tl">
                    <a:srgbClr val="DDDDDD"/>
                  </a:outerShdw>
                </a:effectLst>
                <a:latin typeface="Arial" charset="0"/>
              </a:rPr>
              <a:t>Better information exchange with members through improved website</a:t>
            </a:r>
          </a:p>
          <a:p>
            <a:pPr lvl="2">
              <a:defRPr/>
            </a:pPr>
            <a:r>
              <a:rPr lang="en-US" sz="1600" dirty="0" smtClean="0">
                <a:effectLst>
                  <a:outerShdw blurRad="38100" dist="38100" dir="2700000" algn="tl">
                    <a:srgbClr val="DDDDDD"/>
                  </a:outerShdw>
                </a:effectLst>
                <a:latin typeface="Arial" charset="0"/>
              </a:rPr>
              <a:t>Our site currently needs work</a:t>
            </a:r>
            <a:endParaRPr lang="en-US" sz="1600" dirty="0">
              <a:solidFill>
                <a:schemeClr val="tx1"/>
              </a:solidFill>
              <a:effectLst>
                <a:outerShdw blurRad="38100" dist="38100" dir="2700000" algn="tl">
                  <a:srgbClr val="DDDDDD"/>
                </a:outerShdw>
              </a:effectLst>
              <a:latin typeface="Arial" charset="0"/>
            </a:endParaRPr>
          </a:p>
          <a:p>
            <a:pPr>
              <a:defRPr/>
            </a:pPr>
            <a:endParaRPr lang="en-US" dirty="0">
              <a:cs typeface="+mn-cs"/>
            </a:endParaRPr>
          </a:p>
        </p:txBody>
      </p:sp>
    </p:spTree>
    <p:extLst>
      <p:ext uri="{BB962C8B-B14F-4D97-AF65-F5344CB8AC3E}">
        <p14:creationId xmlns:p14="http://schemas.microsoft.com/office/powerpoint/2010/main" val="903193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23938" y="1743868"/>
            <a:ext cx="7577814" cy="4391532"/>
          </a:xfrm>
        </p:spPr>
        <p:txBody>
          <a:bodyPr>
            <a:normAutofit fontScale="92500" lnSpcReduction="20000"/>
          </a:bodyPr>
          <a:lstStyle/>
          <a:p>
            <a:pPr marL="0" indent="0">
              <a:buNone/>
            </a:pPr>
            <a:r>
              <a:rPr lang="en-US" dirty="0">
                <a:latin typeface="Arial" charset="0"/>
                <a:cs typeface="Arial" charset="0"/>
              </a:rPr>
              <a:t>Division members promote the advancement of mathematical and computational methods for solving problems arising in all disciplines encompassed by the Society. They place particular emphasis on numerical techniques for efficient computer codes, the proper use of these codes, the preparation of computational benchmarks, and the development of standards for computing practices</a:t>
            </a:r>
            <a:endParaRPr lang="en-US" dirty="0"/>
          </a:p>
        </p:txBody>
      </p:sp>
      <p:sp>
        <p:nvSpPr>
          <p:cNvPr id="9" name="TextBox 8"/>
          <p:cNvSpPr txBox="1"/>
          <p:nvPr/>
        </p:nvSpPr>
        <p:spPr>
          <a:xfrm>
            <a:off x="117475" y="546459"/>
            <a:ext cx="5714776" cy="707886"/>
          </a:xfrm>
          <a:prstGeom prst="rect">
            <a:avLst/>
          </a:prstGeom>
          <a:noFill/>
        </p:spPr>
        <p:txBody>
          <a:bodyPr wrap="none" rtlCol="0">
            <a:spAutoFit/>
          </a:bodyPr>
          <a:lstStyle/>
          <a:p>
            <a:r>
              <a:rPr lang="en-US" sz="4000" dirty="0" smtClean="0">
                <a:latin typeface="+mj-lt"/>
              </a:rPr>
              <a:t>MCD Mission Statement</a:t>
            </a:r>
            <a:endParaRPr lang="en-US" sz="4000" dirty="0">
              <a:latin typeface="+mj-lt"/>
            </a:endParaRPr>
          </a:p>
        </p:txBody>
      </p:sp>
    </p:spTree>
    <p:extLst>
      <p:ext uri="{BB962C8B-B14F-4D97-AF65-F5344CB8AC3E}">
        <p14:creationId xmlns:p14="http://schemas.microsoft.com/office/powerpoint/2010/main" val="631940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033090" y="2385908"/>
            <a:ext cx="4130162" cy="3740256"/>
          </a:xfrm>
        </p:spPr>
        <p:txBody>
          <a:bodyPr>
            <a:normAutofit fontScale="77500" lnSpcReduction="20000"/>
          </a:bodyPr>
          <a:lstStyle/>
          <a:p>
            <a:r>
              <a:rPr lang="en-US" dirty="0" smtClean="0"/>
              <a:t>Chair, Vice-Chair (1 year terms)</a:t>
            </a:r>
          </a:p>
          <a:p>
            <a:r>
              <a:rPr lang="en-US" dirty="0" smtClean="0"/>
              <a:t>Secretary (2 year terms)</a:t>
            </a:r>
          </a:p>
          <a:p>
            <a:r>
              <a:rPr lang="en-US" dirty="0" smtClean="0"/>
              <a:t>Executive Committee (3 year terms)</a:t>
            </a:r>
          </a:p>
          <a:p>
            <a:r>
              <a:rPr lang="en-US" dirty="0" smtClean="0"/>
              <a:t>Executive committee generally a mix of university and laboratory with small industry contributions</a:t>
            </a:r>
            <a:endParaRPr lang="en-US" dirty="0"/>
          </a:p>
        </p:txBody>
      </p:sp>
      <p:sp>
        <p:nvSpPr>
          <p:cNvPr id="10" name="TextBox 9"/>
          <p:cNvSpPr txBox="1"/>
          <p:nvPr/>
        </p:nvSpPr>
        <p:spPr>
          <a:xfrm>
            <a:off x="117475" y="551573"/>
            <a:ext cx="6513522" cy="707886"/>
          </a:xfrm>
          <a:prstGeom prst="rect">
            <a:avLst/>
          </a:prstGeom>
          <a:noFill/>
        </p:spPr>
        <p:txBody>
          <a:bodyPr wrap="none" rtlCol="0">
            <a:spAutoFit/>
          </a:bodyPr>
          <a:lstStyle/>
          <a:p>
            <a:r>
              <a:rPr lang="en-US" sz="4000" dirty="0" smtClean="0">
                <a:latin typeface="+mj-lt"/>
              </a:rPr>
              <a:t>MCD Governance Structure</a:t>
            </a:r>
            <a:endParaRPr lang="en-US" sz="4000" dirty="0">
              <a:latin typeface="+mj-lt"/>
            </a:endParaRPr>
          </a:p>
        </p:txBody>
      </p:sp>
      <p:graphicFrame>
        <p:nvGraphicFramePr>
          <p:cNvPr id="11" name="Chart 10"/>
          <p:cNvGraphicFramePr/>
          <p:nvPr>
            <p:extLst>
              <p:ext uri="{D42A27DB-BD31-4B8C-83A1-F6EECF244321}">
                <p14:modId xmlns:p14="http://schemas.microsoft.com/office/powerpoint/2010/main" val="2824360561"/>
              </p:ext>
            </p:extLst>
          </p:nvPr>
        </p:nvGraphicFramePr>
        <p:xfrm>
          <a:off x="5163252" y="2512154"/>
          <a:ext cx="3648075" cy="3518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511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2516479"/>
            <a:ext cx="4038600" cy="3609684"/>
          </a:xfrm>
        </p:spPr>
        <p:txBody>
          <a:bodyPr>
            <a:normAutofit fontScale="92500"/>
          </a:bodyPr>
          <a:lstStyle/>
          <a:p>
            <a:pPr marL="0" indent="0">
              <a:buNone/>
            </a:pPr>
            <a:r>
              <a:rPr lang="en-US" b="1" u="sng" dirty="0" smtClean="0"/>
              <a:t>Officers</a:t>
            </a:r>
          </a:p>
          <a:p>
            <a:r>
              <a:rPr lang="en-US" dirty="0" smtClean="0"/>
              <a:t>Thomas Evans (Chair)</a:t>
            </a:r>
          </a:p>
          <a:p>
            <a:r>
              <a:rPr lang="en-US" dirty="0" smtClean="0"/>
              <a:t>Forrest Brown (Vice-Chair)</a:t>
            </a:r>
          </a:p>
          <a:p>
            <a:r>
              <a:rPr lang="en-US" dirty="0" smtClean="0"/>
              <a:t>James Donnelly (Secretary)</a:t>
            </a:r>
          </a:p>
          <a:p>
            <a:r>
              <a:rPr lang="en-US" dirty="0" err="1" smtClean="0"/>
              <a:t>Dmitriy</a:t>
            </a:r>
            <a:r>
              <a:rPr lang="en-US" dirty="0" smtClean="0"/>
              <a:t> </a:t>
            </a:r>
            <a:r>
              <a:rPr lang="en-US" dirty="0" err="1" smtClean="0"/>
              <a:t>Anistratov</a:t>
            </a:r>
            <a:r>
              <a:rPr lang="en-US" dirty="0" smtClean="0"/>
              <a:t> (Treasurer)</a:t>
            </a:r>
          </a:p>
          <a:p>
            <a:endParaRPr lang="en-US" dirty="0"/>
          </a:p>
        </p:txBody>
      </p:sp>
      <p:sp>
        <p:nvSpPr>
          <p:cNvPr id="3" name="Content Placeholder 2"/>
          <p:cNvSpPr>
            <a:spLocks noGrp="1"/>
          </p:cNvSpPr>
          <p:nvPr>
            <p:ph sz="half" idx="2"/>
          </p:nvPr>
        </p:nvSpPr>
        <p:spPr>
          <a:xfrm>
            <a:off x="4648200" y="2516479"/>
            <a:ext cx="4038600" cy="3609684"/>
          </a:xfrm>
        </p:spPr>
        <p:txBody>
          <a:bodyPr>
            <a:normAutofit fontScale="55000" lnSpcReduction="20000"/>
          </a:bodyPr>
          <a:lstStyle/>
          <a:p>
            <a:pPr marL="0" indent="0">
              <a:buNone/>
            </a:pPr>
            <a:r>
              <a:rPr lang="en-US" sz="3500" b="1" u="sng" dirty="0" smtClean="0"/>
              <a:t>Executive Committee</a:t>
            </a:r>
          </a:p>
          <a:p>
            <a:pPr marL="0" indent="0">
              <a:buNone/>
            </a:pPr>
            <a:r>
              <a:rPr lang="en-US" sz="3500" dirty="0" err="1" smtClean="0"/>
              <a:t>Cassiano</a:t>
            </a:r>
            <a:r>
              <a:rPr lang="en-US" sz="3500" dirty="0" smtClean="0"/>
              <a:t> de Oliveira, </a:t>
            </a:r>
            <a:r>
              <a:rPr lang="en-US" sz="3500" dirty="0" err="1" smtClean="0"/>
              <a:t>Piero</a:t>
            </a:r>
            <a:r>
              <a:rPr lang="en-US" sz="3500" dirty="0" smtClean="0"/>
              <a:t> </a:t>
            </a:r>
            <a:r>
              <a:rPr lang="en-US" sz="3500" dirty="0" err="1" smtClean="0"/>
              <a:t>Ravetto</a:t>
            </a:r>
            <a:r>
              <a:rPr lang="en-US" sz="3500" dirty="0" smtClean="0"/>
              <a:t>, Glenn </a:t>
            </a:r>
            <a:r>
              <a:rPr lang="en-US" sz="3500" dirty="0" err="1" smtClean="0"/>
              <a:t>Sjoden</a:t>
            </a:r>
            <a:r>
              <a:rPr lang="en-US" sz="3500" dirty="0" smtClean="0"/>
              <a:t>, John Wagner, Troy Becker, Gregory Davidson, David </a:t>
            </a:r>
            <a:r>
              <a:rPr lang="en-US" sz="3500" dirty="0" err="1" smtClean="0"/>
              <a:t>Griesheimer</a:t>
            </a:r>
            <a:r>
              <a:rPr lang="en-US" sz="3500" dirty="0" smtClean="0"/>
              <a:t>, </a:t>
            </a:r>
            <a:r>
              <a:rPr lang="en-US" sz="3500" dirty="0" err="1" smtClean="0"/>
              <a:t>Massimiliano</a:t>
            </a:r>
            <a:r>
              <a:rPr lang="en-US" sz="3500" dirty="0" smtClean="0"/>
              <a:t> Rosa, Rachel </a:t>
            </a:r>
            <a:r>
              <a:rPr lang="en-US" sz="3500" dirty="0" err="1" smtClean="0"/>
              <a:t>Slaybaugh</a:t>
            </a:r>
            <a:r>
              <a:rPr lang="en-US" sz="3500" dirty="0" smtClean="0"/>
              <a:t>, Mark Williams</a:t>
            </a:r>
            <a:endParaRPr lang="en-US" sz="3500" dirty="0"/>
          </a:p>
          <a:p>
            <a:pPr marL="0" indent="0">
              <a:buNone/>
            </a:pPr>
            <a:r>
              <a:rPr lang="en-US" sz="3500" b="1" u="sng" dirty="0" smtClean="0"/>
              <a:t>Staff </a:t>
            </a:r>
            <a:r>
              <a:rPr lang="en-US" sz="3500" b="1" u="sng" dirty="0" err="1" smtClean="0"/>
              <a:t>Liason</a:t>
            </a:r>
            <a:endParaRPr lang="en-US" sz="3500" b="1" u="sng" dirty="0" smtClean="0"/>
          </a:p>
          <a:p>
            <a:pPr marL="0" indent="0">
              <a:buNone/>
            </a:pPr>
            <a:r>
              <a:rPr lang="en-US" sz="3500" dirty="0" err="1" smtClean="0"/>
              <a:t>Bonnifer</a:t>
            </a:r>
            <a:r>
              <a:rPr lang="en-US" sz="3500" dirty="0" smtClean="0"/>
              <a:t> Ballard</a:t>
            </a:r>
          </a:p>
          <a:p>
            <a:pPr marL="0" indent="0">
              <a:buNone/>
            </a:pPr>
            <a:r>
              <a:rPr lang="en-US" sz="3500" b="1" u="sng" dirty="0" smtClean="0"/>
              <a:t>Board </a:t>
            </a:r>
            <a:r>
              <a:rPr lang="en-US" sz="3500" b="1" u="sng" dirty="0" err="1" smtClean="0"/>
              <a:t>Liason</a:t>
            </a:r>
            <a:endParaRPr lang="en-US" sz="3500" b="1" u="sng" dirty="0" smtClean="0"/>
          </a:p>
          <a:p>
            <a:pPr marL="0" indent="0">
              <a:buNone/>
            </a:pPr>
            <a:r>
              <a:rPr lang="en-US" sz="3500" dirty="0" smtClean="0"/>
              <a:t>Steven Arndt</a:t>
            </a:r>
          </a:p>
          <a:p>
            <a:pPr marL="0" indent="0">
              <a:buNone/>
            </a:pPr>
            <a:r>
              <a:rPr lang="en-US" sz="3500" b="1" u="sng" dirty="0" smtClean="0"/>
              <a:t>Ex Officio</a:t>
            </a:r>
          </a:p>
          <a:p>
            <a:pPr marL="0" indent="0">
              <a:buNone/>
            </a:pPr>
            <a:r>
              <a:rPr lang="en-US" sz="3500" dirty="0" smtClean="0"/>
              <a:t>Hans </a:t>
            </a:r>
            <a:r>
              <a:rPr lang="en-US" sz="3500" dirty="0" err="1" smtClean="0"/>
              <a:t>Gougar</a:t>
            </a:r>
            <a:r>
              <a:rPr lang="en-US" sz="3500" dirty="0" smtClean="0"/>
              <a:t>, Todd </a:t>
            </a:r>
            <a:r>
              <a:rPr lang="en-US" sz="3500" dirty="0" err="1" smtClean="0"/>
              <a:t>Urbatsch</a:t>
            </a:r>
            <a:endParaRPr lang="en-US" sz="3500" dirty="0"/>
          </a:p>
          <a:p>
            <a:endParaRPr lang="en-US" dirty="0" smtClean="0"/>
          </a:p>
          <a:p>
            <a:endParaRPr lang="en-US" dirty="0"/>
          </a:p>
        </p:txBody>
      </p:sp>
      <p:sp>
        <p:nvSpPr>
          <p:cNvPr id="5" name="TextBox 4"/>
          <p:cNvSpPr txBox="1"/>
          <p:nvPr/>
        </p:nvSpPr>
        <p:spPr>
          <a:xfrm>
            <a:off x="117475" y="560817"/>
            <a:ext cx="6522864" cy="646331"/>
          </a:xfrm>
          <a:prstGeom prst="rect">
            <a:avLst/>
          </a:prstGeom>
          <a:noFill/>
        </p:spPr>
        <p:txBody>
          <a:bodyPr wrap="none" rtlCol="0">
            <a:spAutoFit/>
          </a:bodyPr>
          <a:lstStyle/>
          <a:p>
            <a:r>
              <a:rPr lang="en-US" sz="3600" dirty="0" smtClean="0">
                <a:latin typeface="+mj-lt"/>
              </a:rPr>
              <a:t>MCD Governance (2013-2014)</a:t>
            </a:r>
            <a:endParaRPr lang="en-US" sz="3600" dirty="0">
              <a:latin typeface="+mj-lt"/>
            </a:endParaRPr>
          </a:p>
        </p:txBody>
      </p:sp>
    </p:spTree>
    <p:extLst>
      <p:ext uri="{BB962C8B-B14F-4D97-AF65-F5344CB8AC3E}">
        <p14:creationId xmlns:p14="http://schemas.microsoft.com/office/powerpoint/2010/main" val="1200187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33090" y="2655375"/>
            <a:ext cx="7425110" cy="3470788"/>
          </a:xfrm>
        </p:spPr>
        <p:txBody>
          <a:bodyPr>
            <a:normAutofit fontScale="77500" lnSpcReduction="20000"/>
          </a:bodyPr>
          <a:lstStyle/>
          <a:p>
            <a:r>
              <a:rPr lang="en-US" dirty="0" smtClean="0"/>
              <a:t>Rules and Bylaws</a:t>
            </a:r>
          </a:p>
          <a:p>
            <a:pPr lvl="1"/>
            <a:r>
              <a:rPr lang="en-US" dirty="0" smtClean="0"/>
              <a:t>Finalized and submitted to Headquarters in November 2012</a:t>
            </a:r>
          </a:p>
          <a:p>
            <a:pPr lvl="1"/>
            <a:r>
              <a:rPr lang="en-US" dirty="0" smtClean="0"/>
              <a:t>Corrections submitted to Rules and Bylaws committee, July 2013</a:t>
            </a:r>
          </a:p>
          <a:p>
            <a:r>
              <a:rPr lang="en-US" dirty="0" smtClean="0"/>
              <a:t>Division Website</a:t>
            </a:r>
          </a:p>
          <a:p>
            <a:pPr lvl="1"/>
            <a:r>
              <a:rPr lang="en-US" dirty="0" smtClean="0"/>
              <a:t>Moved to </a:t>
            </a:r>
            <a:r>
              <a:rPr lang="en-US" dirty="0"/>
              <a:t>ANS server </a:t>
            </a:r>
            <a:r>
              <a:rPr lang="en-US" dirty="0">
                <a:hlinkClick r:id="rId2"/>
              </a:rPr>
              <a:t>http://</a:t>
            </a:r>
            <a:r>
              <a:rPr lang="en-US" dirty="0" smtClean="0">
                <a:hlinkClick r:id="rId2"/>
              </a:rPr>
              <a:t>www.mcd.ans.org</a:t>
            </a:r>
            <a:endParaRPr lang="en-US" dirty="0" smtClean="0"/>
          </a:p>
          <a:p>
            <a:pPr lvl="1"/>
            <a:r>
              <a:rPr lang="en-US" dirty="0" smtClean="0"/>
              <a:t>Maintenance of website now part of Division Secretary’s duties</a:t>
            </a:r>
          </a:p>
          <a:p>
            <a:r>
              <a:rPr lang="en-US" dirty="0" smtClean="0"/>
              <a:t>Two newsletters per year</a:t>
            </a:r>
            <a:endParaRPr lang="en-US" dirty="0"/>
          </a:p>
        </p:txBody>
      </p:sp>
      <p:sp>
        <p:nvSpPr>
          <p:cNvPr id="5" name="TextBox 4"/>
          <p:cNvSpPr txBox="1"/>
          <p:nvPr/>
        </p:nvSpPr>
        <p:spPr>
          <a:xfrm>
            <a:off x="125907" y="501722"/>
            <a:ext cx="4289856" cy="707886"/>
          </a:xfrm>
          <a:prstGeom prst="rect">
            <a:avLst/>
          </a:prstGeom>
          <a:noFill/>
        </p:spPr>
        <p:txBody>
          <a:bodyPr wrap="none" rtlCol="0">
            <a:spAutoFit/>
          </a:bodyPr>
          <a:lstStyle/>
          <a:p>
            <a:r>
              <a:rPr lang="en-US" sz="4000" dirty="0" smtClean="0">
                <a:latin typeface="+mj-lt"/>
              </a:rPr>
              <a:t>MCD Governance</a:t>
            </a:r>
            <a:endParaRPr lang="en-US" sz="4000" dirty="0">
              <a:latin typeface="+mj-lt"/>
            </a:endParaRPr>
          </a:p>
        </p:txBody>
      </p:sp>
    </p:spTree>
    <p:extLst>
      <p:ext uri="{BB962C8B-B14F-4D97-AF65-F5344CB8AC3E}">
        <p14:creationId xmlns:p14="http://schemas.microsoft.com/office/powerpoint/2010/main" val="3321410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832969399"/>
              </p:ext>
            </p:extLst>
          </p:nvPr>
        </p:nvGraphicFramePr>
        <p:xfrm>
          <a:off x="689941" y="1575082"/>
          <a:ext cx="7722127" cy="512108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17475" y="553173"/>
            <a:ext cx="6570128" cy="707886"/>
          </a:xfrm>
          <a:prstGeom prst="rect">
            <a:avLst/>
          </a:prstGeom>
          <a:noFill/>
        </p:spPr>
        <p:txBody>
          <a:bodyPr wrap="none" rtlCol="0">
            <a:spAutoFit/>
          </a:bodyPr>
          <a:lstStyle/>
          <a:p>
            <a:r>
              <a:rPr lang="en-US" sz="4000" dirty="0" smtClean="0">
                <a:latin typeface="+mj-lt"/>
              </a:rPr>
              <a:t>MCD Membership by Group</a:t>
            </a:r>
            <a:endParaRPr lang="en-US" sz="4000" dirty="0">
              <a:latin typeface="+mj-lt"/>
            </a:endParaRPr>
          </a:p>
        </p:txBody>
      </p:sp>
    </p:spTree>
    <p:extLst>
      <p:ext uri="{BB962C8B-B14F-4D97-AF65-F5344CB8AC3E}">
        <p14:creationId xmlns:p14="http://schemas.microsoft.com/office/powerpoint/2010/main" val="330004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303088561"/>
              </p:ext>
            </p:extLst>
          </p:nvPr>
        </p:nvGraphicFramePr>
        <p:xfrm>
          <a:off x="857700" y="1575082"/>
          <a:ext cx="6869856" cy="504686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944080" y="2327507"/>
            <a:ext cx="2100856" cy="338554"/>
          </a:xfrm>
          <a:prstGeom prst="rect">
            <a:avLst/>
          </a:prstGeom>
          <a:noFill/>
        </p:spPr>
        <p:txBody>
          <a:bodyPr wrap="none" rtlCol="0">
            <a:spAutoFit/>
          </a:bodyPr>
          <a:lstStyle/>
          <a:p>
            <a:r>
              <a:rPr lang="en-US" sz="1600" dirty="0" smtClean="0"/>
              <a:t>Roughly 10% of ANS</a:t>
            </a:r>
            <a:endParaRPr lang="en-US" sz="1600" dirty="0"/>
          </a:p>
        </p:txBody>
      </p:sp>
      <p:sp>
        <p:nvSpPr>
          <p:cNvPr id="5" name="TextBox 4"/>
          <p:cNvSpPr txBox="1"/>
          <p:nvPr/>
        </p:nvSpPr>
        <p:spPr>
          <a:xfrm>
            <a:off x="6201839" y="2712235"/>
            <a:ext cx="570739" cy="307777"/>
          </a:xfrm>
          <a:prstGeom prst="rect">
            <a:avLst/>
          </a:prstGeom>
          <a:noFill/>
        </p:spPr>
        <p:txBody>
          <a:bodyPr wrap="none" rtlCol="0">
            <a:spAutoFit/>
          </a:bodyPr>
          <a:lstStyle/>
          <a:p>
            <a:r>
              <a:rPr lang="en-US" sz="1400" dirty="0" smtClean="0"/>
              <a:t>1134</a:t>
            </a:r>
            <a:endParaRPr lang="en-US" sz="1400" dirty="0"/>
          </a:p>
        </p:txBody>
      </p:sp>
      <p:cxnSp>
        <p:nvCxnSpPr>
          <p:cNvPr id="7" name="Straight Arrow Connector 6"/>
          <p:cNvCxnSpPr/>
          <p:nvPr/>
        </p:nvCxnSpPr>
        <p:spPr>
          <a:xfrm flipH="1">
            <a:off x="6696666" y="2607702"/>
            <a:ext cx="305144" cy="2090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17475" y="536023"/>
            <a:ext cx="4317658" cy="707886"/>
          </a:xfrm>
          <a:prstGeom prst="rect">
            <a:avLst/>
          </a:prstGeom>
          <a:noFill/>
        </p:spPr>
        <p:txBody>
          <a:bodyPr wrap="none" rtlCol="0">
            <a:spAutoFit/>
          </a:bodyPr>
          <a:lstStyle/>
          <a:p>
            <a:r>
              <a:rPr lang="en-US" sz="4000" dirty="0" smtClean="0">
                <a:latin typeface="+mj-lt"/>
              </a:rPr>
              <a:t>MCD Membership</a:t>
            </a:r>
            <a:endParaRPr lang="en-US" sz="4000" dirty="0">
              <a:latin typeface="+mj-lt"/>
            </a:endParaRPr>
          </a:p>
        </p:txBody>
      </p:sp>
    </p:spTree>
    <p:extLst>
      <p:ext uri="{BB962C8B-B14F-4D97-AF65-F5344CB8AC3E}">
        <p14:creationId xmlns:p14="http://schemas.microsoft.com/office/powerpoint/2010/main" val="1287680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7475" y="567695"/>
            <a:ext cx="4204446" cy="707886"/>
          </a:xfrm>
          <a:prstGeom prst="rect">
            <a:avLst/>
          </a:prstGeom>
          <a:noFill/>
        </p:spPr>
        <p:txBody>
          <a:bodyPr wrap="none" rtlCol="0">
            <a:spAutoFit/>
          </a:bodyPr>
          <a:lstStyle/>
          <a:p>
            <a:r>
              <a:rPr lang="en-US" sz="4000" dirty="0" smtClean="0">
                <a:latin typeface="+mj-lt"/>
              </a:rPr>
              <a:t>Division Finances</a:t>
            </a:r>
            <a:endParaRPr lang="en-US" sz="400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3000905281"/>
              </p:ext>
            </p:extLst>
          </p:nvPr>
        </p:nvGraphicFramePr>
        <p:xfrm>
          <a:off x="447675" y="1711367"/>
          <a:ext cx="8038618" cy="4283844"/>
        </p:xfrm>
        <a:graphic>
          <a:graphicData uri="http://schemas.openxmlformats.org/drawingml/2006/table">
            <a:tbl>
              <a:tblPr/>
              <a:tblGrid>
                <a:gridCol w="5281634"/>
                <a:gridCol w="1378492"/>
                <a:gridCol w="1378492"/>
              </a:tblGrid>
              <a:tr h="298783">
                <a:tc rowSpan="3">
                  <a:txBody>
                    <a:bodyPr/>
                    <a:lstStyle/>
                    <a:p>
                      <a:pPr algn="l" fontAlgn="ctr"/>
                      <a:r>
                        <a:rPr lang="en-US" sz="1600" b="1" i="0" u="none" strike="noStrike" dirty="0">
                          <a:effectLst/>
                          <a:latin typeface="Arial"/>
                        </a:rPr>
                        <a:t>MCD DIVISION FINANCES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a:effectLst/>
                          <a:latin typeface="Arial"/>
                        </a:rPr>
                        <a:t>BUDGET</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a:effectLst/>
                          <a:latin typeface="Arial"/>
                        </a:rPr>
                        <a:t>ACTUAL</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8783">
                <a:tc vMerge="1">
                  <a:txBody>
                    <a:bodyPr/>
                    <a:lstStyle/>
                    <a:p>
                      <a:endParaRPr lang="en-US"/>
                    </a:p>
                  </a:txBody>
                  <a:tcPr/>
                </a:tc>
                <a:tc>
                  <a:txBody>
                    <a:bodyPr/>
                    <a:lstStyle/>
                    <a:p>
                      <a:pPr algn="ctr" fontAlgn="b"/>
                      <a:r>
                        <a:rPr lang="en-US" sz="1600" b="1" i="0" u="none" strike="noStrike">
                          <a:effectLst/>
                          <a:latin typeface="Arial"/>
                        </a:rPr>
                        <a:t>12 MONTHS</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dirty="0">
                          <a:effectLst/>
                          <a:latin typeface="Arial"/>
                        </a:rPr>
                        <a:t>8 MONTHS</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423">
                <a:tc vMerge="1">
                  <a:txBody>
                    <a:bodyPr/>
                    <a:lstStyle/>
                    <a:p>
                      <a:endParaRPr lang="en-US"/>
                    </a:p>
                  </a:txBody>
                  <a:tcPr/>
                </a:tc>
                <a:tc>
                  <a:txBody>
                    <a:bodyPr/>
                    <a:lstStyle/>
                    <a:p>
                      <a:pPr algn="ctr" fontAlgn="b"/>
                      <a:r>
                        <a:rPr lang="en-US" sz="1600" b="1" i="0" u="none" strike="noStrike" dirty="0" smtClean="0">
                          <a:effectLst/>
                          <a:latin typeface="Arial"/>
                        </a:rPr>
                        <a:t>2013</a:t>
                      </a:r>
                      <a:endParaRPr lang="en-US" sz="1600" b="1"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smtClean="0">
                          <a:effectLst/>
                          <a:latin typeface="Arial"/>
                        </a:rPr>
                        <a:t>2013</a:t>
                      </a:r>
                      <a:endParaRPr lang="en-US" sz="1600" b="1"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8783">
                <a:tc>
                  <a:txBody>
                    <a:bodyPr/>
                    <a:lstStyle/>
                    <a:p>
                      <a:pPr algn="l" fontAlgn="b"/>
                      <a:r>
                        <a:rPr lang="en-US" sz="1600" b="0" i="1" u="none" strike="noStrike" dirty="0" smtClean="0">
                          <a:effectLst/>
                          <a:latin typeface="Arial"/>
                        </a:rPr>
                        <a:t>BUDGET FUNDS</a:t>
                      </a:r>
                      <a:endParaRPr lang="en-US" sz="1600" b="0" i="1"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effectLst/>
                          <a:latin typeface="Arial"/>
                        </a:rPr>
                        <a:t> </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effectLst/>
                          <a:latin typeface="Arial"/>
                        </a:rPr>
                        <a:t> </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8783">
                <a:tc>
                  <a:txBody>
                    <a:bodyPr/>
                    <a:lstStyle/>
                    <a:p>
                      <a:pPr algn="l" fontAlgn="b"/>
                      <a:r>
                        <a:rPr lang="en-US" sz="1600" b="0" i="0" u="none" strike="noStrike" dirty="0">
                          <a:effectLst/>
                          <a:latin typeface="Arial"/>
                        </a:rPr>
                        <a:t> </a:t>
                      </a:r>
                      <a:r>
                        <a:rPr lang="en-US" sz="1600" b="0" i="0" u="none" strike="noStrike" dirty="0" smtClean="0">
                          <a:effectLst/>
                          <a:latin typeface="Arial"/>
                        </a:rPr>
                        <a:t>    CARRY </a:t>
                      </a:r>
                      <a:r>
                        <a:rPr lang="en-US" sz="1600" b="0" i="0" u="none" strike="noStrike" dirty="0">
                          <a:effectLst/>
                          <a:latin typeface="Arial"/>
                        </a:rPr>
                        <a:t>FORWARD FROM </a:t>
                      </a:r>
                      <a:r>
                        <a:rPr lang="en-US" sz="1600" b="0" i="0" u="none" strike="noStrike" dirty="0" smtClean="0">
                          <a:effectLst/>
                          <a:latin typeface="Arial"/>
                        </a:rPr>
                        <a:t>2012</a:t>
                      </a:r>
                      <a:endParaRPr lang="en-US" sz="1600" b="0"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Arial"/>
                        </a:rPr>
                        <a:t>38,284</a:t>
                      </a:r>
                      <a:endParaRPr lang="en-US" sz="1600" b="0"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Arial"/>
                        </a:rPr>
                        <a:t>38,284</a:t>
                      </a:r>
                      <a:endParaRPr lang="en-US" sz="1600" b="0"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8783">
                <a:tc>
                  <a:txBody>
                    <a:bodyPr/>
                    <a:lstStyle/>
                    <a:p>
                      <a:pPr algn="l" fontAlgn="b"/>
                      <a:r>
                        <a:rPr lang="en-US" sz="1600" b="0" i="0" u="none" strike="noStrike" dirty="0">
                          <a:effectLst/>
                          <a:latin typeface="Arial"/>
                        </a:rPr>
                        <a:t> </a:t>
                      </a:r>
                      <a:r>
                        <a:rPr lang="en-US" sz="1600" b="0" i="0" u="none" strike="noStrike" dirty="0" smtClean="0">
                          <a:effectLst/>
                          <a:latin typeface="Arial"/>
                        </a:rPr>
                        <a:t>    2013 </a:t>
                      </a:r>
                      <a:r>
                        <a:rPr lang="en-US" sz="1600" b="0" i="0" u="none" strike="noStrike" dirty="0">
                          <a:effectLst/>
                          <a:latin typeface="Arial"/>
                        </a:rPr>
                        <a:t>MEMBER ALLOCATION</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Arial"/>
                        </a:rPr>
                        <a:t>2,262</a:t>
                      </a:r>
                      <a:endParaRPr lang="en-US" sz="1600" b="0"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Arial"/>
                        </a:rPr>
                        <a:t>1,545</a:t>
                      </a:r>
                      <a:endParaRPr lang="en-US" sz="1600" b="0"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423">
                <a:tc>
                  <a:txBody>
                    <a:bodyPr/>
                    <a:lstStyle/>
                    <a:p>
                      <a:pPr algn="l" fontAlgn="b"/>
                      <a:r>
                        <a:rPr lang="en-US" sz="1600" b="0" i="0" u="none" strike="noStrike" dirty="0">
                          <a:effectLst/>
                          <a:latin typeface="Arial"/>
                        </a:rPr>
                        <a:t> </a:t>
                      </a:r>
                      <a:r>
                        <a:rPr lang="en-US" sz="1600" b="0" i="0" u="none" strike="noStrike" dirty="0" smtClean="0">
                          <a:effectLst/>
                          <a:latin typeface="Arial"/>
                        </a:rPr>
                        <a:t>    DIVISION  </a:t>
                      </a:r>
                      <a:r>
                        <a:rPr lang="en-US" sz="1600" b="0" i="0" u="none" strike="noStrike" dirty="0">
                          <a:effectLst/>
                          <a:latin typeface="Arial"/>
                        </a:rPr>
                        <a:t>INCOME </a:t>
                      </a:r>
                      <a:r>
                        <a:rPr lang="en-US" sz="1600" b="0" i="0" u="none" strike="noStrike" dirty="0" smtClean="0">
                          <a:effectLst/>
                          <a:latin typeface="Arial"/>
                        </a:rPr>
                        <a:t>2013</a:t>
                      </a:r>
                      <a:endParaRPr lang="en-US" sz="1600" b="0"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smtClean="0">
                          <a:effectLst/>
                          <a:latin typeface="Arial"/>
                        </a:rPr>
                        <a:t>0</a:t>
                      </a:r>
                      <a:endParaRPr lang="en-US" sz="1600" b="0"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smtClean="0">
                          <a:effectLst/>
                          <a:latin typeface="Arial"/>
                        </a:rPr>
                        <a:t>18,925</a:t>
                      </a:r>
                      <a:endParaRPr lang="en-US" sz="1600" b="0"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10423">
                <a:tc>
                  <a:txBody>
                    <a:bodyPr/>
                    <a:lstStyle/>
                    <a:p>
                      <a:pPr algn="l" fontAlgn="b"/>
                      <a:r>
                        <a:rPr lang="en-US" sz="1600" b="1" i="0" u="none" strike="noStrike">
                          <a:effectLst/>
                          <a:latin typeface="Arial"/>
                        </a:rPr>
                        <a:t>TOTAL BUDGET FUNDS</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smtClean="0">
                          <a:effectLst/>
                          <a:latin typeface="Arial"/>
                        </a:rPr>
                        <a:t>40,546</a:t>
                      </a:r>
                      <a:endParaRPr lang="en-US" sz="1600" b="1"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smtClean="0">
                          <a:effectLst/>
                          <a:latin typeface="Arial"/>
                        </a:rPr>
                        <a:t>58,754</a:t>
                      </a:r>
                      <a:endParaRPr lang="en-US" sz="1600" b="1"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423">
                <a:tc>
                  <a:txBody>
                    <a:bodyPr/>
                    <a:lstStyle/>
                    <a:p>
                      <a:pPr algn="l" fontAlgn="b"/>
                      <a:r>
                        <a:rPr lang="en-US" sz="1600" b="0" i="1" u="none" strike="noStrike" dirty="0">
                          <a:effectLst/>
                          <a:latin typeface="Arial"/>
                        </a:rPr>
                        <a:t>BUDGET EXPENSES</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effectLst/>
                          <a:latin typeface="Arial"/>
                        </a:rPr>
                        <a:t> </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effectLst/>
                          <a:latin typeface="Arial"/>
                        </a:rPr>
                        <a:t> </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8783">
                <a:tc>
                  <a:txBody>
                    <a:bodyPr/>
                    <a:lstStyle/>
                    <a:p>
                      <a:pPr algn="l" fontAlgn="b"/>
                      <a:r>
                        <a:rPr lang="en-US" sz="1600" b="0" i="0" u="none" strike="noStrike" dirty="0" smtClean="0">
                          <a:effectLst/>
                          <a:latin typeface="Arial"/>
                        </a:rPr>
                        <a:t>      AWARDS</a:t>
                      </a:r>
                      <a:r>
                        <a:rPr lang="en-US" sz="1600" b="0" i="0" u="none" strike="noStrike" dirty="0">
                          <a:effectLst/>
                          <a:latin typeface="Arial"/>
                        </a:rPr>
                        <a:t>, PLAQUES</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Arial"/>
                        </a:rPr>
                        <a:t>1,500</a:t>
                      </a:r>
                      <a:endParaRPr lang="en-US" sz="1600" b="0"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Arial"/>
                        </a:rPr>
                        <a:t>867</a:t>
                      </a:r>
                      <a:endParaRPr lang="en-US" sz="1600" b="0"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8783">
                <a:tc>
                  <a:txBody>
                    <a:bodyPr/>
                    <a:lstStyle/>
                    <a:p>
                      <a:pPr algn="l" fontAlgn="b"/>
                      <a:r>
                        <a:rPr lang="en-US" sz="1600" b="0" i="0" u="none" strike="noStrike" dirty="0">
                          <a:effectLst/>
                          <a:latin typeface="Arial"/>
                        </a:rPr>
                        <a:t> </a:t>
                      </a:r>
                      <a:r>
                        <a:rPr lang="en-US" sz="1600" b="0" i="0" u="none" strike="noStrike" dirty="0" smtClean="0">
                          <a:effectLst/>
                          <a:latin typeface="Arial"/>
                        </a:rPr>
                        <a:t>     NATIONAL </a:t>
                      </a:r>
                      <a:r>
                        <a:rPr lang="en-US" sz="1600" b="0" i="0" u="none" strike="noStrike" dirty="0">
                          <a:effectLst/>
                          <a:latin typeface="Arial"/>
                        </a:rPr>
                        <a:t>MEETING COSTS</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effectLst/>
                          <a:latin typeface="Arial"/>
                        </a:rPr>
                        <a:t> </a:t>
                      </a:r>
                      <a:r>
                        <a:rPr lang="en-US" sz="1600" b="0" i="0" u="none" strike="noStrike" dirty="0" smtClean="0">
                          <a:effectLst/>
                          <a:latin typeface="Arial"/>
                        </a:rPr>
                        <a:t>1,500</a:t>
                      </a:r>
                      <a:endParaRPr lang="en-US" sz="1600" b="0"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Arial"/>
                        </a:rPr>
                        <a:t>510</a:t>
                      </a:r>
                      <a:endParaRPr lang="en-US" sz="1600" b="0"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0423">
                <a:tc>
                  <a:txBody>
                    <a:bodyPr/>
                    <a:lstStyle/>
                    <a:p>
                      <a:pPr algn="l" fontAlgn="b"/>
                      <a:r>
                        <a:rPr lang="en-US" sz="1600" b="0" i="0" u="none" strike="noStrike" dirty="0">
                          <a:effectLst/>
                          <a:latin typeface="Arial"/>
                        </a:rPr>
                        <a:t> </a:t>
                      </a:r>
                      <a:r>
                        <a:rPr lang="en-US" sz="1600" b="0" i="0" u="none" strike="noStrike" dirty="0" smtClean="0">
                          <a:effectLst/>
                          <a:latin typeface="Arial"/>
                        </a:rPr>
                        <a:t>     STUDENT </a:t>
                      </a:r>
                      <a:r>
                        <a:rPr lang="en-US" sz="1600" b="0" i="0" u="none" strike="noStrike" dirty="0">
                          <a:effectLst/>
                          <a:latin typeface="Arial"/>
                        </a:rPr>
                        <a:t>SUPPORT</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smtClean="0">
                          <a:effectLst/>
                          <a:latin typeface="Arial"/>
                        </a:rPr>
                        <a:t>3,500</a:t>
                      </a:r>
                      <a:endParaRPr lang="en-US" sz="1600" b="0"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smtClean="0">
                          <a:effectLst/>
                          <a:latin typeface="Arial"/>
                        </a:rPr>
                        <a:t>3,500</a:t>
                      </a:r>
                      <a:endParaRPr lang="en-US" sz="1600" b="0"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10423">
                <a:tc>
                  <a:txBody>
                    <a:bodyPr/>
                    <a:lstStyle/>
                    <a:p>
                      <a:pPr algn="l" fontAlgn="b"/>
                      <a:r>
                        <a:rPr lang="en-US" sz="1600" b="1" i="0" u="none" strike="noStrike" dirty="0">
                          <a:effectLst/>
                          <a:latin typeface="Arial"/>
                        </a:rPr>
                        <a:t>TOTAL EXPENSES</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smtClean="0">
                          <a:effectLst/>
                          <a:latin typeface="Arial"/>
                        </a:rPr>
                        <a:t>6,500</a:t>
                      </a:r>
                      <a:endParaRPr lang="en-US" sz="1600" b="1"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smtClean="0">
                          <a:effectLst/>
                          <a:latin typeface="Arial"/>
                        </a:rPr>
                        <a:t>4,888</a:t>
                      </a:r>
                      <a:endParaRPr lang="en-US" sz="1600" b="1"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825">
                <a:tc>
                  <a:txBody>
                    <a:bodyPr/>
                    <a:lstStyle/>
                    <a:p>
                      <a:pPr algn="l" fontAlgn="b"/>
                      <a:r>
                        <a:rPr lang="en-US" sz="1600" b="1" i="0" u="none" strike="noStrike" dirty="0" smtClean="0">
                          <a:effectLst/>
                          <a:latin typeface="Arial"/>
                        </a:rPr>
                        <a:t>EXCESS </a:t>
                      </a:r>
                      <a:r>
                        <a:rPr lang="en-US" sz="1600" b="1" i="0" u="none" strike="noStrike" dirty="0">
                          <a:effectLst/>
                          <a:latin typeface="Arial"/>
                        </a:rPr>
                        <a:t>OF BUDGET FUNDS OVER EXPENSES</a:t>
                      </a: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smtClean="0">
                          <a:effectLst/>
                          <a:latin typeface="Arial"/>
                        </a:rPr>
                        <a:t>34,046</a:t>
                      </a:r>
                      <a:endParaRPr lang="en-US" sz="1600" b="1"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smtClean="0">
                          <a:effectLst/>
                          <a:latin typeface="Arial"/>
                        </a:rPr>
                        <a:t>53,866</a:t>
                      </a:r>
                      <a:endParaRPr lang="en-US" sz="1600" b="1" i="0" u="none" strike="noStrike" dirty="0">
                        <a:effectLst/>
                        <a:latin typeface="Arial"/>
                      </a:endParaRPr>
                    </a:p>
                  </a:txBody>
                  <a:tcPr marL="12700" marR="12700" marT="127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53095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300" dirty="0" smtClean="0"/>
              <a:t>Professional Development</a:t>
            </a:r>
          </a:p>
          <a:p>
            <a:pPr lvl="1"/>
            <a:r>
              <a:rPr lang="en-US" sz="1900" dirty="0"/>
              <a:t>MCD supports professional development by maintaining the highest technical standards for quality in its ANS Transactions and its biennial premier international </a:t>
            </a:r>
            <a:r>
              <a:rPr lang="en-US" sz="1900" dirty="0" err="1"/>
              <a:t>Math&amp;Comp</a:t>
            </a:r>
            <a:r>
              <a:rPr lang="en-US" sz="1900" dirty="0"/>
              <a:t> Topical meetings, which provide networking and high quality peer review.  We offer a "Best </a:t>
            </a:r>
            <a:r>
              <a:rPr lang="en-US" sz="1900" dirty="0" err="1"/>
              <a:t>Summary+Presentation</a:t>
            </a:r>
            <a:r>
              <a:rPr lang="en-US" sz="1900" dirty="0"/>
              <a:t>" award along with major prestigious awards.  MCD supports students via donations for ANS Student Conferences, travel support, scholarships and awards, reception tickets</a:t>
            </a:r>
            <a:r>
              <a:rPr lang="en-US" sz="1900" dirty="0" smtClean="0"/>
              <a:t>.</a:t>
            </a:r>
          </a:p>
          <a:p>
            <a:r>
              <a:rPr lang="en-US" sz="2300" dirty="0" smtClean="0"/>
              <a:t>Sharing information and advances in technology</a:t>
            </a:r>
          </a:p>
          <a:p>
            <a:pPr lvl="1"/>
            <a:r>
              <a:rPr lang="en-US" sz="2000" dirty="0"/>
              <a:t>In addition to the high quality technical work presented at national meetings and </a:t>
            </a:r>
            <a:r>
              <a:rPr lang="en-US" sz="2000" dirty="0" err="1"/>
              <a:t>topicals</a:t>
            </a:r>
            <a:r>
              <a:rPr lang="en-US" sz="2000" dirty="0"/>
              <a:t>, MCD's members publish in the ANS journals.  MCD provide newsletters to MCD members and is active in the Society's efforts to modernize its publications and access to publications.</a:t>
            </a:r>
            <a:endParaRPr lang="en-US" sz="1900" dirty="0"/>
          </a:p>
        </p:txBody>
      </p:sp>
      <p:sp>
        <p:nvSpPr>
          <p:cNvPr id="3" name="TextBox 2"/>
          <p:cNvSpPr txBox="1"/>
          <p:nvPr/>
        </p:nvSpPr>
        <p:spPr>
          <a:xfrm>
            <a:off x="117475" y="593748"/>
            <a:ext cx="6959357" cy="584776"/>
          </a:xfrm>
          <a:prstGeom prst="rect">
            <a:avLst/>
          </a:prstGeom>
          <a:noFill/>
        </p:spPr>
        <p:txBody>
          <a:bodyPr wrap="none" rtlCol="0">
            <a:spAutoFit/>
          </a:bodyPr>
          <a:lstStyle/>
          <a:p>
            <a:r>
              <a:rPr lang="en-US" sz="3200" dirty="0" smtClean="0">
                <a:latin typeface="+mj-lt"/>
              </a:rPr>
              <a:t>Coordination with ANS Strategic Plan</a:t>
            </a:r>
            <a:endParaRPr lang="en-US" sz="3200" dirty="0">
              <a:latin typeface="+mj-lt"/>
            </a:endParaRPr>
          </a:p>
        </p:txBody>
      </p:sp>
    </p:spTree>
    <p:extLst>
      <p:ext uri="{BB962C8B-B14F-4D97-AF65-F5344CB8AC3E}">
        <p14:creationId xmlns:p14="http://schemas.microsoft.com/office/powerpoint/2010/main" val="804907657"/>
      </p:ext>
    </p:extLst>
  </p:cSld>
  <p:clrMapOvr>
    <a:masterClrMapping/>
  </p:clrMapOvr>
</p:sld>
</file>

<file path=ppt/theme/theme1.xml><?xml version="1.0" encoding="utf-8"?>
<a:theme xmlns:a="http://schemas.openxmlformats.org/drawingml/2006/main" name="MCD_BOD">
  <a:themeElements>
    <a:clrScheme name="Custom 1">
      <a:dk1>
        <a:sysClr val="windowText" lastClr="000000"/>
      </a:dk1>
      <a:lt1>
        <a:sysClr val="window" lastClr="FFFFFF"/>
      </a:lt1>
      <a:dk2>
        <a:srgbClr val="10233F"/>
      </a:dk2>
      <a:lt2>
        <a:srgbClr val="B3B3B3"/>
      </a:lt2>
      <a:accent1>
        <a:srgbClr val="4F81BD"/>
      </a:accent1>
      <a:accent2>
        <a:srgbClr val="C0504D"/>
      </a:accent2>
      <a:accent3>
        <a:srgbClr val="7D9646"/>
      </a:accent3>
      <a:accent4>
        <a:srgbClr val="8064A2"/>
      </a:accent4>
      <a:accent5>
        <a:srgbClr val="4BACC6"/>
      </a:accent5>
      <a:accent6>
        <a:srgbClr val="E1AC3F"/>
      </a:accent6>
      <a:hlink>
        <a:srgbClr val="3271C9"/>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MCD_BOD.potx</Template>
  <TotalTime>401</TotalTime>
  <Words>798</Words>
  <Application>Microsoft Macintosh PowerPoint</Application>
  <PresentationFormat>On-screen Show (4:3)</PresentationFormat>
  <Paragraphs>142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MCD_BOD</vt:lpstr>
      <vt:lpstr>ANS Mathematics and Computations Division (MCD)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Division Contributions to Society</vt:lpstr>
      <vt:lpstr>Summary</vt:lpstr>
      <vt:lpstr>Summary</vt:lpstr>
    </vt:vector>
  </TitlesOfParts>
  <Company>ANS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Lisa Dagley</dc:creator>
  <cp:lastModifiedBy>Thomas Evans</cp:lastModifiedBy>
  <cp:revision>39</cp:revision>
  <dcterms:created xsi:type="dcterms:W3CDTF">2013-05-07T18:17:41Z</dcterms:created>
  <dcterms:modified xsi:type="dcterms:W3CDTF">2013-10-18T20:33:16Z</dcterms:modified>
</cp:coreProperties>
</file>