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60" r:id="rId4"/>
    <p:sldId id="276" r:id="rId5"/>
    <p:sldId id="272" r:id="rId6"/>
    <p:sldId id="273" r:id="rId7"/>
    <p:sldId id="277" r:id="rId8"/>
    <p:sldId id="279" r:id="rId9"/>
    <p:sldId id="274" r:id="rId10"/>
    <p:sldId id="269" r:id="rId11"/>
    <p:sldId id="271" r:id="rId12"/>
    <p:sldId id="262" r:id="rId13"/>
    <p:sldId id="270"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54">
          <p15:clr>
            <a:srgbClr val="A4A3A4"/>
          </p15:clr>
        </p15:guide>
        <p15:guide id="2" pos="28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33F"/>
    <a:srgbClr val="66B6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6" autoAdjust="0"/>
    <p:restoredTop sz="94631"/>
  </p:normalViewPr>
  <p:slideViewPr>
    <p:cSldViewPr snapToGrid="0" snapToObjects="1">
      <p:cViewPr>
        <p:scale>
          <a:sx n="129" d="100"/>
          <a:sy n="129" d="100"/>
        </p:scale>
        <p:origin x="294" y="-72"/>
      </p:cViewPr>
      <p:guideLst>
        <p:guide orient="horz" pos="2254"/>
        <p:guide pos="289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Users\reginaldronningen\Desktop\AAD%20Executive%20Meeting\AAD%20Membership%20Graph.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Users\reginaldronningen\Desktop\AAD%20Executive%20Meeting\Demographics%20Worksheet%20in%20AADDivisionDirectorReport-toANSDirectors-Ronningen_Draft_1.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AAD Membership By Year</a:t>
            </a:r>
          </a:p>
        </c:rich>
      </c:tx>
      <c:layout/>
      <c:overlay val="0"/>
      <c:spPr>
        <a:noFill/>
        <a:ln>
          <a:noFill/>
        </a:ln>
        <a:effectLst/>
      </c:spPr>
    </c:title>
    <c:autoTitleDeleted val="0"/>
    <c:plotArea>
      <c:layout/>
      <c:barChart>
        <c:barDir val="col"/>
        <c:grouping val="clustered"/>
        <c:varyColors val="0"/>
        <c:ser>
          <c:idx val="0"/>
          <c:order val="0"/>
          <c:tx>
            <c:strRef>
              <c:f>Sheet1!$A$2</c:f>
              <c:strCache>
                <c:ptCount val="1"/>
                <c:pt idx="0">
                  <c:v>AAD</c:v>
                </c:pt>
              </c:strCache>
            </c:strRef>
          </c:tx>
          <c:spPr>
            <a:solidFill>
              <a:schemeClr val="accent1"/>
            </a:solidFill>
            <a:ln>
              <a:noFill/>
            </a:ln>
            <a:effectLst/>
          </c:spPr>
          <c:invertIfNegative val="0"/>
          <c:cat>
            <c:numRef>
              <c:f>Sheet1!$B$1:$H$1</c:f>
              <c:numCache>
                <c:formatCode>General</c:formatCode>
                <c:ptCount val="7"/>
                <c:pt idx="0">
                  <c:v>2010</c:v>
                </c:pt>
                <c:pt idx="1">
                  <c:v>2011</c:v>
                </c:pt>
                <c:pt idx="2">
                  <c:v>2012</c:v>
                </c:pt>
                <c:pt idx="3">
                  <c:v>2013</c:v>
                </c:pt>
                <c:pt idx="4">
                  <c:v>2014</c:v>
                </c:pt>
                <c:pt idx="5">
                  <c:v>2015</c:v>
                </c:pt>
                <c:pt idx="6">
                  <c:v>2016</c:v>
                </c:pt>
              </c:numCache>
            </c:numRef>
          </c:cat>
          <c:val>
            <c:numRef>
              <c:f>Sheet1!$B$2:$H$2</c:f>
              <c:numCache>
                <c:formatCode>General</c:formatCode>
                <c:ptCount val="7"/>
                <c:pt idx="0">
                  <c:v>327</c:v>
                </c:pt>
                <c:pt idx="1">
                  <c:v>331</c:v>
                </c:pt>
                <c:pt idx="2">
                  <c:v>328</c:v>
                </c:pt>
                <c:pt idx="3">
                  <c:v>301</c:v>
                </c:pt>
                <c:pt idx="4">
                  <c:v>320</c:v>
                </c:pt>
                <c:pt idx="5">
                  <c:v>289</c:v>
                </c:pt>
                <c:pt idx="6">
                  <c:v>303</c:v>
                </c:pt>
              </c:numCache>
            </c:numRef>
          </c:val>
        </c:ser>
        <c:dLbls>
          <c:showLegendKey val="0"/>
          <c:showVal val="0"/>
          <c:showCatName val="0"/>
          <c:showSerName val="0"/>
          <c:showPercent val="0"/>
          <c:showBubbleSize val="0"/>
        </c:dLbls>
        <c:gapWidth val="219"/>
        <c:overlap val="-27"/>
        <c:axId val="41202176"/>
        <c:axId val="35491200"/>
      </c:barChart>
      <c:catAx>
        <c:axId val="4120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491200"/>
        <c:crosses val="autoZero"/>
        <c:auto val="1"/>
        <c:lblAlgn val="ctr"/>
        <c:lblOffset val="100"/>
        <c:noMultiLvlLbl val="0"/>
      </c:catAx>
      <c:valAx>
        <c:axId val="354912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0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sz="2400" u="sng"/>
              <a:t>Accelerator</a:t>
            </a:r>
            <a:r>
              <a:rPr lang="en-US" sz="2400" u="sng" baseline="0"/>
              <a:t> Applications Division (AAD)</a:t>
            </a:r>
          </a:p>
          <a:p>
            <a:pPr>
              <a:defRPr/>
            </a:pPr>
            <a:r>
              <a:rPr lang="en-US" sz="2000" u="none" baseline="0"/>
              <a:t>Division by Industry as of December 31, 2016</a:t>
            </a:r>
          </a:p>
          <a:p>
            <a:pPr>
              <a:defRPr/>
            </a:pPr>
            <a:endParaRPr lang="en-US" sz="2400" u="sng"/>
          </a:p>
        </c:rich>
      </c:tx>
      <c:layout>
        <c:manualLayout>
          <c:xMode val="edge"/>
          <c:yMode val="edge"/>
          <c:x val="0.16711638582252999"/>
          <c:y val="0"/>
        </c:manualLayout>
      </c:layout>
      <c:overlay val="1"/>
    </c:title>
    <c:autoTitleDeleted val="0"/>
    <c:plotArea>
      <c:layout>
        <c:manualLayout>
          <c:layoutTarget val="inner"/>
          <c:xMode val="edge"/>
          <c:yMode val="edge"/>
          <c:x val="0.17345632792833399"/>
          <c:y val="0.21325825876476401"/>
          <c:w val="0.57735822113317603"/>
          <c:h val="0.73760053619303001"/>
        </c:manualLayout>
      </c:layout>
      <c:pieChart>
        <c:varyColors val="1"/>
        <c:ser>
          <c:idx val="0"/>
          <c:order val="0"/>
          <c:dLbls>
            <c:dLbl>
              <c:idx val="0"/>
              <c:layout>
                <c:manualLayout>
                  <c:x val="-3.6465976104131999E-2"/>
                  <c:y val="1.2827805044137299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3.6565598011904999E-4"/>
                  <c:y val="1.6970860179397401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3.88691871531325E-5"/>
                  <c:y val="-3.4051044092036298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2.01322353789746E-2"/>
                  <c:y val="-3.15377778484143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4"/>
              <c:layout>
                <c:manualLayout>
                  <c:x val="2.8141558641047702E-2"/>
                  <c:y val="-5.6852600892831499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5"/>
              <c:layout>
                <c:manualLayout>
                  <c:x val="8.80371060487668E-2"/>
                  <c:y val="-4.41488851220629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6"/>
              <c:layout>
                <c:manualLayout>
                  <c:x val="6.9569700733973103E-2"/>
                  <c:y val="-6.1002561862781697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7"/>
              <c:layout>
                <c:manualLayout>
                  <c:x val="0.11193203902947201"/>
                  <c:y val="-4.1645399313780203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8"/>
              <c:layout>
                <c:manualLayout>
                  <c:x val="0.118239725402423"/>
                  <c:y val="-3.4687989490493902E-4"/>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9"/>
              <c:layout>
                <c:manualLayout>
                  <c:x val="0.12910876554541101"/>
                  <c:y val="7.6054212553997103E-3"/>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0"/>
              <c:layout>
                <c:manualLayout>
                  <c:x val="8.0072218733394498E-2"/>
                  <c:y val="1.50724087912731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1"/>
              <c:layout>
                <c:manualLayout>
                  <c:x val="0.133269863506326"/>
                  <c:y val="3.0229150768004798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2"/>
              <c:layout>
                <c:manualLayout>
                  <c:x val="0.14677256600593599"/>
                  <c:y val="5.3534387890645602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3"/>
              <c:layout>
                <c:manualLayout>
                  <c:x val="9.6358718518963701E-2"/>
                  <c:y val="8.3652980373722693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4"/>
              <c:layout>
                <c:manualLayout>
                  <c:x val="0.11758879066497099"/>
                  <c:y val="0.12907528184787101"/>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5"/>
              <c:layout>
                <c:manualLayout>
                  <c:x val="0.111376127830647"/>
                  <c:y val="0.16913545437129099"/>
                </c:manualLayout>
              </c:layout>
              <c:showLegendKey val="0"/>
              <c:showVal val="1"/>
              <c:showCatName val="1"/>
              <c:showSerName val="0"/>
              <c:showPercent val="0"/>
              <c:showBubbleSize val="0"/>
              <c:extLst>
                <c:ext xmlns:c15="http://schemas.microsoft.com/office/drawing/2012/chart" uri="{CE6537A1-D6FC-4f65-9D91-7224C49458BB}">
                  <c15:layout/>
                </c:ext>
              </c:extLst>
            </c:dLbl>
            <c:dLbl>
              <c:idx val="16"/>
              <c:layout>
                <c:manualLayout>
                  <c:x val="-3.05022838402868E-2"/>
                  <c:y val="0.198527319814989"/>
                </c:manualLayout>
              </c:layou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txPr>
              <a:bodyPr/>
              <a:lstStyle/>
              <a:p>
                <a:pPr>
                  <a:defRPr sz="1400" b="1"/>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'Pie Chart'!$A$4:$A$19</c:f>
              <c:strCache>
                <c:ptCount val="16"/>
                <c:pt idx="0">
                  <c:v>Students</c:v>
                </c:pt>
                <c:pt idx="1">
                  <c:v>National Lab</c:v>
                </c:pt>
                <c:pt idx="2">
                  <c:v>Educational Inst.</c:v>
                </c:pt>
                <c:pt idx="3">
                  <c:v>Recent Grad</c:v>
                </c:pt>
                <c:pt idx="4">
                  <c:v>Consulting Co.</c:v>
                </c:pt>
                <c:pt idx="5">
                  <c:v>Government Agency</c:v>
                </c:pt>
                <c:pt idx="6">
                  <c:v>Manufacturer</c:v>
                </c:pt>
                <c:pt idx="7">
                  <c:v>Retired</c:v>
                </c:pt>
                <c:pt idx="8">
                  <c:v>Engineering Firm</c:v>
                </c:pt>
                <c:pt idx="9">
                  <c:v>Priv. Res./Test Lab</c:v>
                </c:pt>
                <c:pt idx="10">
                  <c:v>Service Co.</c:v>
                </c:pt>
                <c:pt idx="11">
                  <c:v>Med. Inst.</c:v>
                </c:pt>
                <c:pt idx="12">
                  <c:v>Other</c:v>
                </c:pt>
                <c:pt idx="13">
                  <c:v>Supplier</c:v>
                </c:pt>
                <c:pt idx="14">
                  <c:v>Utility</c:v>
                </c:pt>
                <c:pt idx="15">
                  <c:v>Active Military</c:v>
                </c:pt>
              </c:strCache>
            </c:strRef>
          </c:cat>
          <c:val>
            <c:numRef>
              <c:f>'Pie Chart'!$B$4:$B$19</c:f>
              <c:numCache>
                <c:formatCode>0%</c:formatCode>
                <c:ptCount val="16"/>
                <c:pt idx="0">
                  <c:v>0.19141914191419099</c:v>
                </c:pt>
                <c:pt idx="1">
                  <c:v>0.19141914191419099</c:v>
                </c:pt>
                <c:pt idx="2">
                  <c:v>0.171617161716172</c:v>
                </c:pt>
                <c:pt idx="3">
                  <c:v>0.15511551155115499</c:v>
                </c:pt>
                <c:pt idx="4">
                  <c:v>5.9405940594059403E-2</c:v>
                </c:pt>
                <c:pt idx="5">
                  <c:v>4.6204620462046202E-2</c:v>
                </c:pt>
                <c:pt idx="6">
                  <c:v>4.6204620462046202E-2</c:v>
                </c:pt>
                <c:pt idx="7">
                  <c:v>3.9603960396039598E-2</c:v>
                </c:pt>
                <c:pt idx="8">
                  <c:v>2.6402640264026399E-2</c:v>
                </c:pt>
                <c:pt idx="9">
                  <c:v>2.3102310231023101E-2</c:v>
                </c:pt>
                <c:pt idx="10">
                  <c:v>1.32013201320132E-2</c:v>
                </c:pt>
                <c:pt idx="11">
                  <c:v>9.9009900990098994E-3</c:v>
                </c:pt>
                <c:pt idx="12">
                  <c:v>9.9009900990098994E-3</c:v>
                </c:pt>
                <c:pt idx="13">
                  <c:v>6.6006600660065999E-3</c:v>
                </c:pt>
                <c:pt idx="14">
                  <c:v>6.6006600660065999E-3</c:v>
                </c:pt>
                <c:pt idx="15">
                  <c:v>3.3003300330032999E-3</c:v>
                </c:pt>
              </c:numCache>
            </c:numRef>
          </c:val>
        </c:ser>
        <c:ser>
          <c:idx val="1"/>
          <c:order val="1"/>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'Pie Chart'!$A$4:$A$19</c:f>
              <c:strCache>
                <c:ptCount val="16"/>
                <c:pt idx="0">
                  <c:v>Students</c:v>
                </c:pt>
                <c:pt idx="1">
                  <c:v>National Lab</c:v>
                </c:pt>
                <c:pt idx="2">
                  <c:v>Educational Inst.</c:v>
                </c:pt>
                <c:pt idx="3">
                  <c:v>Recent Grad</c:v>
                </c:pt>
                <c:pt idx="4">
                  <c:v>Consulting Co.</c:v>
                </c:pt>
                <c:pt idx="5">
                  <c:v>Government Agency</c:v>
                </c:pt>
                <c:pt idx="6">
                  <c:v>Manufacturer</c:v>
                </c:pt>
                <c:pt idx="7">
                  <c:v>Retired</c:v>
                </c:pt>
                <c:pt idx="8">
                  <c:v>Engineering Firm</c:v>
                </c:pt>
                <c:pt idx="9">
                  <c:v>Priv. Res./Test Lab</c:v>
                </c:pt>
                <c:pt idx="10">
                  <c:v>Service Co.</c:v>
                </c:pt>
                <c:pt idx="11">
                  <c:v>Med. Inst.</c:v>
                </c:pt>
                <c:pt idx="12">
                  <c:v>Other</c:v>
                </c:pt>
                <c:pt idx="13">
                  <c:v>Supplier</c:v>
                </c:pt>
                <c:pt idx="14">
                  <c:v>Utility</c:v>
                </c:pt>
                <c:pt idx="15">
                  <c:v>Active Military</c:v>
                </c:pt>
              </c:strCache>
            </c:strRef>
          </c:cat>
          <c:val>
            <c:numRef>
              <c:f>'Pie Chart'!$C$4:$C$19</c:f>
              <c:numCache>
                <c:formatCode>#,##0</c:formatCode>
                <c:ptCount val="16"/>
                <c:pt idx="0">
                  <c:v>58</c:v>
                </c:pt>
                <c:pt idx="1">
                  <c:v>58</c:v>
                </c:pt>
                <c:pt idx="2">
                  <c:v>52</c:v>
                </c:pt>
                <c:pt idx="3">
                  <c:v>47</c:v>
                </c:pt>
                <c:pt idx="4">
                  <c:v>18</c:v>
                </c:pt>
                <c:pt idx="5">
                  <c:v>14</c:v>
                </c:pt>
                <c:pt idx="6">
                  <c:v>14</c:v>
                </c:pt>
                <c:pt idx="7">
                  <c:v>12</c:v>
                </c:pt>
                <c:pt idx="8">
                  <c:v>8</c:v>
                </c:pt>
                <c:pt idx="9">
                  <c:v>7</c:v>
                </c:pt>
                <c:pt idx="10">
                  <c:v>4</c:v>
                </c:pt>
                <c:pt idx="11">
                  <c:v>3</c:v>
                </c:pt>
                <c:pt idx="12">
                  <c:v>3</c:v>
                </c:pt>
                <c:pt idx="13">
                  <c:v>2</c:v>
                </c:pt>
                <c:pt idx="14">
                  <c:v>2</c:v>
                </c:pt>
                <c:pt idx="15">
                  <c:v>1</c:v>
                </c:pt>
              </c:numCache>
            </c:numRef>
          </c:val>
        </c:ser>
        <c:dLbls>
          <c:showLegendKey val="0"/>
          <c:showVal val="1"/>
          <c:showCatName val="0"/>
          <c:showSerName val="0"/>
          <c:showPercent val="0"/>
          <c:showBubbleSize val="0"/>
          <c:showLeaderLines val="1"/>
        </c:dLbls>
        <c:firstSliceAng val="124"/>
      </c:pieChart>
    </c:plotArea>
    <c:plotVisOnly val="1"/>
    <c:dispBlanksAs val="gap"/>
    <c:showDLblsOverMax val="0"/>
  </c:chart>
  <c:spPr>
    <a:noFill/>
  </c:spPr>
  <c:txPr>
    <a:bodyPr/>
    <a:lstStyle/>
    <a:p>
      <a:pPr>
        <a:defRPr>
          <a:effectLst/>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Income</a:t>
            </a:r>
            <a:r>
              <a:rPr lang="en-US" baseline="0" dirty="0" smtClean="0"/>
              <a:t> (9-30-2017)</a:t>
            </a:r>
            <a:endParaRPr lang="en-US" dirty="0"/>
          </a:p>
        </c:rich>
      </c:tx>
      <c:layout/>
      <c:overlay val="0"/>
    </c:title>
    <c:autoTitleDeleted val="0"/>
    <c:plotArea>
      <c:layout/>
      <c:pieChart>
        <c:varyColors val="1"/>
        <c:ser>
          <c:idx val="0"/>
          <c:order val="0"/>
          <c:tx>
            <c:strRef>
              <c:f>Sheet1!$B$1</c:f>
              <c:strCache>
                <c:ptCount val="1"/>
                <c:pt idx="0">
                  <c:v>Income</c:v>
                </c:pt>
              </c:strCache>
            </c:strRef>
          </c:tx>
          <c:dLbls>
            <c:dLbl>
              <c:idx val="0"/>
              <c:layout>
                <c:manualLayout>
                  <c:x val="0.55607908148296603"/>
                  <c:y val="-0.6618667813899250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85640792811029498"/>
                  <c:y val="3.8904996688497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75384478025914303"/>
                  <c:y val="0.246484203852664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delete val="1"/>
              <c:extLst>
                <c:ext xmlns:c15="http://schemas.microsoft.com/office/drawing/2012/chart" uri="{CE6537A1-D6FC-4f65-9D91-7224C49458BB}"/>
              </c:extLst>
            </c:dLbl>
            <c:dLbl>
              <c:idx val="4"/>
              <c:layout>
                <c:manualLayout>
                  <c:x val="0.59595551203597397"/>
                  <c:y val="0.410178141822855"/>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59821624731200196"/>
                  <c:y val="0.5434938892882820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Sheet1!$A$2:$A$7</c:f>
              <c:strCache>
                <c:ptCount val="6"/>
                <c:pt idx="0">
                  <c:v>Carry Forward</c:v>
                </c:pt>
                <c:pt idx="1">
                  <c:v>Member Allocation</c:v>
                </c:pt>
                <c:pt idx="2">
                  <c:v>AccApp'17</c:v>
                </c:pt>
                <c:pt idx="3">
                  <c:v>Embedded Topical</c:v>
                </c:pt>
                <c:pt idx="4">
                  <c:v>National Meetings</c:v>
                </c:pt>
                <c:pt idx="5">
                  <c:v>Other</c:v>
                </c:pt>
              </c:strCache>
            </c:strRef>
          </c:cat>
          <c:val>
            <c:numRef>
              <c:f>Sheet1!$B$2:$B$7</c:f>
              <c:numCache>
                <c:formatCode>General</c:formatCode>
                <c:ptCount val="6"/>
                <c:pt idx="0" formatCode="#,##0">
                  <c:v>34576</c:v>
                </c:pt>
                <c:pt idx="1">
                  <c:v>453</c:v>
                </c:pt>
                <c:pt idx="2">
                  <c:v>5615</c:v>
                </c:pt>
                <c:pt idx="3">
                  <c:v>0</c:v>
                </c:pt>
                <c:pt idx="4">
                  <c:v>0</c:v>
                </c:pt>
                <c:pt idx="5">
                  <c:v>0</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59239412781955902"/>
          <c:y val="0.159134820584523"/>
          <c:w val="0.28381809083372"/>
          <c:h val="0.79052989691888798"/>
        </c:manualLayout>
      </c:layout>
      <c:overlay val="0"/>
    </c:legend>
    <c:plotVisOnly val="1"/>
    <c:dispBlanksAs val="gap"/>
    <c:showDLblsOverMax val="0"/>
  </c:chart>
  <c:spPr>
    <a:no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Expenses </a:t>
            </a:r>
            <a:r>
              <a:rPr lang="en-US" dirty="0" smtClean="0"/>
              <a:t>(</a:t>
            </a:r>
            <a:r>
              <a:rPr lang="mr-IN" sz="2160" b="1" i="0" u="none" strike="noStrike" baseline="0" dirty="0" smtClean="0">
                <a:effectLst/>
              </a:rPr>
              <a:t>9-30-201</a:t>
            </a:r>
            <a:r>
              <a:rPr lang="en-US" sz="2160" b="1" i="0" u="none" strike="noStrike" baseline="0" dirty="0" smtClean="0">
                <a:effectLst/>
              </a:rPr>
              <a:t>7</a:t>
            </a:r>
            <a:r>
              <a:rPr lang="en-US" dirty="0" smtClean="0"/>
              <a:t>)</a:t>
            </a:r>
            <a:endParaRPr lang="en-US" dirty="0"/>
          </a:p>
        </c:rich>
      </c:tx>
      <c:layout/>
      <c:overlay val="0"/>
    </c:title>
    <c:autoTitleDeleted val="0"/>
    <c:plotArea>
      <c:layout/>
      <c:pieChart>
        <c:varyColors val="1"/>
        <c:ser>
          <c:idx val="0"/>
          <c:order val="0"/>
          <c:tx>
            <c:strRef>
              <c:f>Sheet1!$B$1</c:f>
              <c:strCache>
                <c:ptCount val="1"/>
                <c:pt idx="0">
                  <c:v>Expenses (9-30-2017)</c:v>
                </c:pt>
              </c:strCache>
            </c:strRef>
          </c:tx>
          <c:dLbls>
            <c:dLbl>
              <c:idx val="0"/>
              <c:layout>
                <c:manualLayout>
                  <c:x val="0.367806390487321"/>
                  <c:y val="-0.28486882371144701"/>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51986541579767898"/>
                  <c:y val="-0.648738209033913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60903720999559297"/>
                  <c:y val="-0.61673967609943903"/>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0591531619880166"/>
                      <c:h val="0.0689956331877729"/>
                    </c:manualLayout>
                  </c15:layout>
                </c:ext>
              </c:extLst>
            </c:dLbl>
            <c:dLbl>
              <c:idx val="3"/>
              <c:layout>
                <c:manualLayout>
                  <c:x val="0.83346917838456802"/>
                  <c:y val="-6.77144723721762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61306085207618"/>
                  <c:y val="0.315109399534664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61285569480768498"/>
                  <c:y val="0.38788960331923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Sheet1!$A$2:$A$7</c:f>
              <c:strCache>
                <c:ptCount val="6"/>
                <c:pt idx="0">
                  <c:v>Student Support</c:v>
                </c:pt>
                <c:pt idx="1">
                  <c:v>Scholarship</c:v>
                </c:pt>
                <c:pt idx="2">
                  <c:v>National Meetings</c:v>
                </c:pt>
                <c:pt idx="3">
                  <c:v>Honors and Awards</c:v>
                </c:pt>
                <c:pt idx="4">
                  <c:v>Website</c:v>
                </c:pt>
                <c:pt idx="5">
                  <c:v>Misc.</c:v>
                </c:pt>
              </c:strCache>
            </c:strRef>
          </c:cat>
          <c:val>
            <c:numRef>
              <c:f>Sheet1!$B$2:$B$7</c:f>
              <c:numCache>
                <c:formatCode>General</c:formatCode>
                <c:ptCount val="6"/>
                <c:pt idx="0">
                  <c:v>1500</c:v>
                </c:pt>
                <c:pt idx="1">
                  <c:v>0</c:v>
                </c:pt>
                <c:pt idx="2">
                  <c:v>500</c:v>
                </c:pt>
                <c:pt idx="3">
                  <c:v>1500</c:v>
                </c:pt>
                <c:pt idx="4">
                  <c:v>0</c:v>
                </c:pt>
                <c:pt idx="5">
                  <c:v>0</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53096446280532295"/>
          <c:y val="0.151210443672707"/>
          <c:w val="0.39145984715460302"/>
          <c:h val="0.45255716397895701"/>
        </c:manualLayout>
      </c:layout>
      <c:overlay val="0"/>
    </c:legend>
    <c:plotVisOnly val="1"/>
    <c:dispBlanksAs val="gap"/>
    <c:showDLblsOverMax val="0"/>
  </c:chart>
  <c:spPr>
    <a:ln w="41275" cmpd="sng">
      <a:solidFill>
        <a:schemeClr val="tx2">
          <a:lumMod val="75000"/>
          <a:lumOff val="25000"/>
          <a:alpha val="70000"/>
        </a:schemeClr>
      </a:solidFill>
    </a:ln>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206DC-3142-E242-B377-6A858B8877F0}" type="datetimeFigureOut">
              <a:rPr lang="en-US" smtClean="0"/>
              <a:t>11/1/2017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38975E-A05C-1B42-B92D-A4AC64FBEAB6}" type="slidenum">
              <a:rPr lang="en-US" smtClean="0"/>
              <a:t>‹#›</a:t>
            </a:fld>
            <a:endParaRPr lang="en-US"/>
          </a:p>
        </p:txBody>
      </p:sp>
    </p:spTree>
    <p:extLst>
      <p:ext uri="{BB962C8B-B14F-4D97-AF65-F5344CB8AC3E}">
        <p14:creationId xmlns:p14="http://schemas.microsoft.com/office/powerpoint/2010/main" val="125720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38975E-A05C-1B42-B92D-A4AC64FBEAB6}" type="slidenum">
              <a:rPr lang="en-US" smtClean="0"/>
              <a:t>1</a:t>
            </a:fld>
            <a:endParaRPr lang="en-US"/>
          </a:p>
        </p:txBody>
      </p:sp>
    </p:spTree>
    <p:extLst>
      <p:ext uri="{BB962C8B-B14F-4D97-AF65-F5344CB8AC3E}">
        <p14:creationId xmlns:p14="http://schemas.microsoft.com/office/powerpoint/2010/main" val="6936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38975E-A05C-1B42-B92D-A4AC64FBEAB6}" type="slidenum">
              <a:rPr lang="en-US" smtClean="0"/>
              <a:t>6</a:t>
            </a:fld>
            <a:endParaRPr lang="en-US"/>
          </a:p>
        </p:txBody>
      </p:sp>
    </p:spTree>
    <p:extLst>
      <p:ext uri="{BB962C8B-B14F-4D97-AF65-F5344CB8AC3E}">
        <p14:creationId xmlns:p14="http://schemas.microsoft.com/office/powerpoint/2010/main" val="1800622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38975E-A05C-1B42-B92D-A4AC64FBEAB6}" type="slidenum">
              <a:rPr lang="en-US" smtClean="0"/>
              <a:t>14</a:t>
            </a:fld>
            <a:endParaRPr lang="en-US"/>
          </a:p>
        </p:txBody>
      </p:sp>
    </p:spTree>
    <p:extLst>
      <p:ext uri="{BB962C8B-B14F-4D97-AF65-F5344CB8AC3E}">
        <p14:creationId xmlns:p14="http://schemas.microsoft.com/office/powerpoint/2010/main" val="159054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6997" y="2130425"/>
            <a:ext cx="7431202" cy="1470025"/>
          </a:xfrm>
          <a:prstGeom prst="rect">
            <a:avLst/>
          </a:prstGeo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1026995" y="3886200"/>
            <a:ext cx="7431203"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4949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090" y="1763990"/>
            <a:ext cx="7425110" cy="43621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3794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981EE-C3D8-694F-97FF-F68C7832F9E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6022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981EE-C3D8-694F-97FF-F68C7832F9E8}"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2034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10233F"/>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lumMod val="65000"/>
                  </a:schemeClr>
                </a:solidFill>
              </a:defRPr>
            </a:lvl1pPr>
          </a:lstStyle>
          <a:p>
            <a:fld id="{14B981EE-C3D8-694F-97FF-F68C7832F9E8}" type="datetimeFigureOut">
              <a:rPr lang="en-US" smtClean="0"/>
              <a:pPr/>
              <a:t>11/1/2017</a:t>
            </a:fld>
            <a:endParaRPr lang="en-US" dirty="0"/>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0282314-900F-3548-907F-397C26204449}" type="slidenum">
              <a:rPr lang="en-US" smtClean="0"/>
              <a:t>‹#›</a:t>
            </a:fld>
            <a:endParaRPr lang="en-US" dirty="0"/>
          </a:p>
        </p:txBody>
      </p:sp>
    </p:spTree>
    <p:extLst>
      <p:ext uri="{BB962C8B-B14F-4D97-AF65-F5344CB8AC3E}">
        <p14:creationId xmlns:p14="http://schemas.microsoft.com/office/powerpoint/2010/main" val="164645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110"/>
            <a:ext cx="3008313" cy="737344"/>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53288" y="1709110"/>
            <a:ext cx="4821400" cy="4417053"/>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63666"/>
            <a:ext cx="3008313" cy="3562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41795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25011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solidFill>
          <a:srgbClr val="10233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11/1/2017</a:t>
            </a:fld>
            <a:endParaRPr lang="en-US" dirty="0"/>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40282314-900F-3548-907F-397C26204449}" type="slidenum">
              <a:rPr lang="en-US" smtClean="0"/>
              <a:pPr/>
              <a:t>‹#›</a:t>
            </a:fld>
            <a:endParaRPr lang="en-US" dirty="0"/>
          </a:p>
        </p:txBody>
      </p:sp>
    </p:spTree>
    <p:extLst>
      <p:ext uri="{BB962C8B-B14F-4D97-AF65-F5344CB8AC3E}">
        <p14:creationId xmlns:p14="http://schemas.microsoft.com/office/powerpoint/2010/main" val="117405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3090" y="1763990"/>
            <a:ext cx="7425110" cy="43621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981EE-C3D8-694F-97FF-F68C7832F9E8}" type="datetimeFigureOut">
              <a:rPr lang="en-US" smtClean="0"/>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t>‹#›</a:t>
            </a:fld>
            <a:endParaRPr lang="en-US"/>
          </a:p>
        </p:txBody>
      </p:sp>
      <p:sp>
        <p:nvSpPr>
          <p:cNvPr id="7" name="Round Same Side Corner Rectangle 6"/>
          <p:cNvSpPr/>
          <p:nvPr/>
        </p:nvSpPr>
        <p:spPr>
          <a:xfrm rot="5400000">
            <a:off x="3877107" y="-3490126"/>
            <a:ext cx="1051276"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10" name="Picture 9" descr="Master_ANS_Icon_4C.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54646" y="660814"/>
            <a:ext cx="1403554" cy="518050"/>
          </a:xfrm>
          <a:prstGeom prst="rect">
            <a:avLst/>
          </a:prstGeom>
        </p:spPr>
      </p:pic>
    </p:spTree>
    <p:extLst>
      <p:ext uri="{BB962C8B-B14F-4D97-AF65-F5344CB8AC3E}">
        <p14:creationId xmlns:p14="http://schemas.microsoft.com/office/powerpoint/2010/main" val="36997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 Same Side Corner Rectangle 15"/>
          <p:cNvSpPr/>
          <p:nvPr/>
        </p:nvSpPr>
        <p:spPr>
          <a:xfrm rot="5400000">
            <a:off x="3877107" y="-3490126"/>
            <a:ext cx="1051276"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8" name="Picture 7" descr="Master_ANS_Icon_4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4646" y="660814"/>
            <a:ext cx="1403554" cy="518050"/>
          </a:xfrm>
          <a:prstGeom prst="rect">
            <a:avLst/>
          </a:prstGeom>
        </p:spPr>
      </p:pic>
      <p:sp>
        <p:nvSpPr>
          <p:cNvPr id="7" name="Rectangle 2"/>
          <p:cNvSpPr txBox="1">
            <a:spLocks noChangeArrowheads="1"/>
          </p:cNvSpPr>
          <p:nvPr/>
        </p:nvSpPr>
        <p:spPr>
          <a:xfrm>
            <a:off x="257137" y="484672"/>
            <a:ext cx="6117905" cy="870334"/>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smtClean="0"/>
              <a:t>Accelerator Applications Division (AAD)</a:t>
            </a:r>
          </a:p>
        </p:txBody>
      </p:sp>
      <p:sp>
        <p:nvSpPr>
          <p:cNvPr id="10" name="Rectangle 3"/>
          <p:cNvSpPr txBox="1">
            <a:spLocks noChangeArrowheads="1"/>
          </p:cNvSpPr>
          <p:nvPr/>
        </p:nvSpPr>
        <p:spPr>
          <a:xfrm>
            <a:off x="347288" y="2382774"/>
            <a:ext cx="7831512" cy="1752600"/>
          </a:xfrm>
          <a:prstGeom prst="rect">
            <a:avLst/>
          </a:prstGeom>
        </p:spPr>
        <p:txBody>
          <a:bodyPr vert="horz" lIns="91440" tIns="45720" rIns="91440" bIns="45720" rtlCol="0">
            <a:normAutofit fontScale="70000" lnSpcReduction="20000"/>
          </a:bodyPr>
          <a:lstStyle>
            <a:lvl1pPr marL="0" indent="0" algn="l"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chemeClr val="tx1"/>
                </a:solidFill>
              </a:rPr>
              <a:t>Presentation to the ANS Board of Directors</a:t>
            </a:r>
          </a:p>
          <a:p>
            <a:endParaRPr lang="en-US" dirty="0">
              <a:solidFill>
                <a:schemeClr val="tx1"/>
              </a:solidFill>
            </a:endParaRPr>
          </a:p>
          <a:p>
            <a:r>
              <a:rPr lang="en-US" dirty="0">
                <a:solidFill>
                  <a:schemeClr val="tx1"/>
                </a:solidFill>
              </a:rPr>
              <a:t>Reginald </a:t>
            </a:r>
            <a:r>
              <a:rPr lang="en-US" dirty="0" err="1">
                <a:solidFill>
                  <a:schemeClr val="tx1"/>
                </a:solidFill>
              </a:rPr>
              <a:t>Ronningen</a:t>
            </a:r>
            <a:endParaRPr lang="en-US" dirty="0">
              <a:solidFill>
                <a:schemeClr val="tx1"/>
              </a:solidFill>
            </a:endParaRPr>
          </a:p>
          <a:p>
            <a:r>
              <a:rPr lang="en-US" dirty="0">
                <a:solidFill>
                  <a:schemeClr val="tx1"/>
                </a:solidFill>
              </a:rPr>
              <a:t>November 1, 2017</a:t>
            </a:r>
          </a:p>
          <a:p>
            <a:r>
              <a:rPr lang="en-US">
                <a:solidFill>
                  <a:schemeClr val="tx1"/>
                </a:solidFill>
              </a:rPr>
              <a:t>Washington DC</a:t>
            </a:r>
            <a:endParaRPr lang="en-US" dirty="0">
              <a:solidFill>
                <a:schemeClr val="tx1"/>
              </a:solidFill>
            </a:endParaRPr>
          </a:p>
        </p:txBody>
      </p:sp>
      <p:sp>
        <p:nvSpPr>
          <p:cNvPr id="2" name="TextBox 1"/>
          <p:cNvSpPr txBox="1"/>
          <p:nvPr/>
        </p:nvSpPr>
        <p:spPr>
          <a:xfrm>
            <a:off x="6825544" y="80484"/>
            <a:ext cx="1353256" cy="276999"/>
          </a:xfrm>
          <a:prstGeom prst="rect">
            <a:avLst/>
          </a:prstGeom>
          <a:noFill/>
        </p:spPr>
        <p:txBody>
          <a:bodyPr wrap="none" rtlCol="0">
            <a:spAutoFit/>
          </a:bodyPr>
          <a:lstStyle/>
          <a:p>
            <a:r>
              <a:rPr lang="en-US" sz="1200" dirty="0" smtClean="0"/>
              <a:t>Agenda Item #3a</a:t>
            </a:r>
            <a:endParaRPr lang="en-US" sz="1200" dirty="0"/>
          </a:p>
        </p:txBody>
      </p:sp>
    </p:spTree>
    <p:extLst>
      <p:ext uri="{BB962C8B-B14F-4D97-AF65-F5344CB8AC3E}">
        <p14:creationId xmlns:p14="http://schemas.microsoft.com/office/powerpoint/2010/main" val="2018810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557840"/>
            <a:ext cx="5575300" cy="95788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Technical Meetings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036333"/>
              </p:ext>
            </p:extLst>
          </p:nvPr>
        </p:nvGraphicFramePr>
        <p:xfrm>
          <a:off x="231426" y="1606614"/>
          <a:ext cx="8201373" cy="3707814"/>
        </p:xfrm>
        <a:graphic>
          <a:graphicData uri="http://schemas.openxmlformats.org/drawingml/2006/table">
            <a:tbl>
              <a:tblPr firstCol="1">
                <a:tableStyleId>{16D9F66E-5EB9-4882-86FB-DCBF35E3C3E4}</a:tableStyleId>
              </a:tblPr>
              <a:tblGrid>
                <a:gridCol w="2733791"/>
                <a:gridCol w="2817949"/>
                <a:gridCol w="2649633"/>
              </a:tblGrid>
              <a:tr h="425948">
                <a:tc>
                  <a:txBody>
                    <a:bodyPr/>
                    <a:lstStyle/>
                    <a:p>
                      <a:endParaRPr lang="en-US" sz="1400" dirty="0"/>
                    </a:p>
                  </a:txBody>
                  <a:tcPr>
                    <a:noFill/>
                  </a:tcPr>
                </a:tc>
                <a:tc>
                  <a:txBody>
                    <a:bodyPr/>
                    <a:lstStyle/>
                    <a:p>
                      <a:r>
                        <a:rPr lang="en-US" sz="1400" b="1" dirty="0" smtClean="0"/>
                        <a:t>Last Year</a:t>
                      </a:r>
                      <a:endParaRPr lang="en-US" sz="1400" b="1" dirty="0"/>
                    </a:p>
                  </a:txBody>
                  <a:tcPr>
                    <a:noFill/>
                  </a:tcPr>
                </a:tc>
                <a:tc>
                  <a:txBody>
                    <a:bodyPr/>
                    <a:lstStyle/>
                    <a:p>
                      <a:r>
                        <a:rPr lang="en-US" sz="1400" b="1" dirty="0" smtClean="0"/>
                        <a:t>This Year</a:t>
                      </a:r>
                      <a:endParaRPr lang="en-US" sz="1400" b="1" dirty="0"/>
                    </a:p>
                  </a:txBody>
                  <a:tcPr>
                    <a:noFill/>
                  </a:tcPr>
                </a:tc>
              </a:tr>
              <a:tr h="894993">
                <a:tc>
                  <a:txBody>
                    <a:bodyPr/>
                    <a:lstStyle/>
                    <a:p>
                      <a:r>
                        <a:rPr lang="en-US" sz="1400" dirty="0" smtClean="0"/>
                        <a:t>Name of Topical</a:t>
                      </a:r>
                      <a:endParaRPr lang="en-US" sz="1400" dirty="0"/>
                    </a:p>
                  </a:txBody>
                  <a:tcPr>
                    <a:noFill/>
                  </a:tcPr>
                </a:tc>
                <a:tc>
                  <a:txBody>
                    <a:bodyPr/>
                    <a:lstStyle/>
                    <a:p>
                      <a:pPr marL="0" algn="l" defTabSz="457200" rtl="0" eaLnBrk="1" latinLnBrk="0" hangingPunct="1"/>
                      <a:r>
                        <a:rPr lang="en-US" sz="1400" b="0" i="0" kern="1200" dirty="0" smtClean="0">
                          <a:solidFill>
                            <a:schemeClr val="dk1"/>
                          </a:solidFill>
                          <a:effectLst/>
                          <a:latin typeface="+mn-lt"/>
                          <a:ea typeface="+mn-ea"/>
                          <a:cs typeface="+mn-cs"/>
                        </a:rPr>
                        <a:t>International Conference on Seawater Uranium Recovery, July 19-22</a:t>
                      </a:r>
                      <a:endParaRPr lang="en-US" sz="1400" b="0" i="0" kern="1200" dirty="0">
                        <a:solidFill>
                          <a:schemeClr val="dk1"/>
                        </a:solidFill>
                        <a:effectLst/>
                        <a:latin typeface="+mn-lt"/>
                        <a:ea typeface="+mn-ea"/>
                        <a:cs typeface="+mn-cs"/>
                      </a:endParaRPr>
                    </a:p>
                  </a:txBody>
                  <a:tcPr>
                    <a:noFill/>
                  </a:tcPr>
                </a:tc>
                <a:tc>
                  <a:txBody>
                    <a:bodyPr/>
                    <a:lstStyle/>
                    <a:p>
                      <a:r>
                        <a:rPr lang="en-US" sz="1400" dirty="0" smtClean="0"/>
                        <a:t>13</a:t>
                      </a:r>
                      <a:r>
                        <a:rPr lang="en-US" sz="1400" baseline="30000" dirty="0" smtClean="0"/>
                        <a:t>TH</a:t>
                      </a:r>
                      <a:r>
                        <a:rPr lang="en-US" sz="1400" dirty="0" smtClean="0"/>
                        <a:t> International Topical Meeting on Nuclear Applications of Accelerators:</a:t>
                      </a:r>
                      <a:r>
                        <a:rPr lang="en-US" sz="1400" baseline="0" dirty="0" smtClean="0"/>
                        <a:t> </a:t>
                      </a:r>
                      <a:r>
                        <a:rPr lang="en-US" sz="1400" dirty="0" smtClean="0"/>
                        <a:t>AccApp’17</a:t>
                      </a:r>
                      <a:endParaRPr lang="en-US" sz="1400" dirty="0"/>
                    </a:p>
                  </a:txBody>
                  <a:tcPr>
                    <a:noFill/>
                  </a:tcPr>
                </a:tc>
              </a:tr>
              <a:tr h="461761">
                <a:tc>
                  <a:txBody>
                    <a:bodyPr/>
                    <a:lstStyle/>
                    <a:p>
                      <a:r>
                        <a:rPr lang="en-US" sz="1400" dirty="0" smtClean="0"/>
                        <a:t>Class/Co-sponsor</a:t>
                      </a:r>
                      <a:endParaRPr lang="en-US" sz="1400" dirty="0"/>
                    </a:p>
                  </a:txBody>
                  <a:tcPr>
                    <a:noFill/>
                  </a:tcPr>
                </a:tc>
                <a:tc>
                  <a:txBody>
                    <a:bodyPr/>
                    <a:lstStyle/>
                    <a:p>
                      <a:r>
                        <a:rPr lang="en-US" sz="1400" b="0" i="0" kern="1200" dirty="0" smtClean="0">
                          <a:solidFill>
                            <a:schemeClr val="dk1"/>
                          </a:solidFill>
                          <a:effectLst/>
                          <a:latin typeface="+mn-lt"/>
                          <a:ea typeface="+mn-ea"/>
                          <a:cs typeface="+mn-cs"/>
                        </a:rPr>
                        <a:t>IV/University of Maryland</a:t>
                      </a:r>
                      <a:endParaRPr lang="en-US" sz="1400" dirty="0"/>
                    </a:p>
                  </a:txBody>
                  <a:tcPr>
                    <a:noFill/>
                  </a:tcPr>
                </a:tc>
                <a:tc>
                  <a:txBody>
                    <a:bodyPr/>
                    <a:lstStyle/>
                    <a:p>
                      <a:r>
                        <a:rPr lang="en-US" sz="1400" dirty="0" smtClean="0"/>
                        <a:t>I/CNS,</a:t>
                      </a:r>
                      <a:r>
                        <a:rPr lang="en-US" sz="1400" baseline="0" dirty="0" smtClean="0"/>
                        <a:t> IAEA</a:t>
                      </a:r>
                      <a:endParaRPr lang="en-US" sz="1400" dirty="0"/>
                    </a:p>
                  </a:txBody>
                  <a:tcPr>
                    <a:noFill/>
                  </a:tcPr>
                </a:tc>
              </a:tr>
              <a:tr h="4478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baseline="0" dirty="0" smtClean="0"/>
                        <a:t> of half-day sessions</a:t>
                      </a:r>
                      <a:endParaRPr lang="en-US" sz="1400" dirty="0" smtClean="0"/>
                    </a:p>
                  </a:txBody>
                  <a:tcPr>
                    <a:noFill/>
                  </a:tcPr>
                </a:tc>
                <a:tc>
                  <a:txBody>
                    <a:bodyPr/>
                    <a:lstStyle/>
                    <a:p>
                      <a:r>
                        <a:rPr lang="en-US" sz="1400" dirty="0" smtClean="0"/>
                        <a:t>6 (10 total)</a:t>
                      </a:r>
                      <a:endParaRPr lang="en-US" sz="1400" dirty="0"/>
                    </a:p>
                  </a:txBody>
                  <a:tcPr>
                    <a:noFill/>
                  </a:tcPr>
                </a:tc>
                <a:tc>
                  <a:txBody>
                    <a:bodyPr/>
                    <a:lstStyle/>
                    <a:p>
                      <a:r>
                        <a:rPr lang="en-US" sz="1400" dirty="0" smtClean="0"/>
                        <a:t>10</a:t>
                      </a:r>
                      <a:r>
                        <a:rPr lang="en-US" sz="1400" baseline="0" dirty="0" smtClean="0"/>
                        <a:t> (20 total)</a:t>
                      </a:r>
                      <a:endParaRPr lang="en-US" sz="1400" dirty="0"/>
                    </a:p>
                  </a:txBody>
                  <a:tcPr>
                    <a:noFill/>
                  </a:tcPr>
                </a:tc>
              </a:tr>
              <a:tr h="391067">
                <a:tc>
                  <a:txBody>
                    <a:bodyPr/>
                    <a:lstStyle/>
                    <a:p>
                      <a:r>
                        <a:rPr lang="en-US" sz="1400" dirty="0" smtClean="0"/>
                        <a:t>Registration</a:t>
                      </a:r>
                      <a:r>
                        <a:rPr lang="en-US" sz="1400" baseline="0" dirty="0" smtClean="0"/>
                        <a:t> (Planned/Actual)</a:t>
                      </a:r>
                      <a:endParaRPr lang="en-US" sz="1400" dirty="0"/>
                    </a:p>
                  </a:txBody>
                  <a:tcPr>
                    <a:noFill/>
                  </a:tcPr>
                </a:tc>
                <a:tc>
                  <a:txBody>
                    <a:bodyPr/>
                    <a:lstStyle/>
                    <a:p>
                      <a:r>
                        <a:rPr lang="en-US" sz="1400" dirty="0" smtClean="0"/>
                        <a:t>80</a:t>
                      </a:r>
                      <a:endParaRPr lang="en-US" sz="1400" dirty="0"/>
                    </a:p>
                  </a:txBody>
                  <a:tcPr>
                    <a:noFill/>
                  </a:tcPr>
                </a:tc>
                <a:tc>
                  <a:txBody>
                    <a:bodyPr/>
                    <a:lstStyle/>
                    <a:p>
                      <a:r>
                        <a:rPr lang="en-US" sz="1400" dirty="0" smtClean="0"/>
                        <a:t>Not</a:t>
                      </a:r>
                      <a:r>
                        <a:rPr lang="en-US" sz="1400" baseline="0" dirty="0" smtClean="0"/>
                        <a:t> </a:t>
                      </a:r>
                      <a:r>
                        <a:rPr lang="en-US" sz="1400" dirty="0" smtClean="0"/>
                        <a:t>available at present</a:t>
                      </a:r>
                      <a:endParaRPr lang="en-US" sz="1400" dirty="0"/>
                    </a:p>
                  </a:txBody>
                  <a:tcPr>
                    <a:noFill/>
                  </a:tcPr>
                </a:tc>
              </a:tr>
              <a:tr h="255993">
                <a:tc>
                  <a:txBody>
                    <a:bodyPr/>
                    <a:lstStyle/>
                    <a:p>
                      <a:r>
                        <a:rPr lang="en-US" sz="1400" dirty="0" smtClean="0"/>
                        <a:t>Net revenue</a:t>
                      </a:r>
                      <a:r>
                        <a:rPr lang="en-US" sz="1400" baseline="0" dirty="0" smtClean="0"/>
                        <a:t> (Planned/Actual)</a:t>
                      </a:r>
                      <a:endParaRPr lang="en-US" sz="1400" dirty="0"/>
                    </a:p>
                  </a:txBody>
                  <a:tcPr>
                    <a:noFill/>
                  </a:tcPr>
                </a:tc>
                <a:tc>
                  <a:txBody>
                    <a:bodyPr/>
                    <a:lstStyle/>
                    <a:p>
                      <a:endParaRPr lang="en-US" sz="1400" dirty="0"/>
                    </a:p>
                  </a:txBody>
                  <a:tcPr>
                    <a:noFill/>
                  </a:tcPr>
                </a:tc>
                <a:tc>
                  <a:txBody>
                    <a:bodyPr/>
                    <a:lstStyle/>
                    <a:p>
                      <a:r>
                        <a:rPr lang="en-US" sz="1400" dirty="0" smtClean="0"/>
                        <a:t>$5615</a:t>
                      </a:r>
                      <a:endParaRPr lang="en-US" sz="1400" dirty="0"/>
                    </a:p>
                  </a:txBody>
                  <a:tcPr>
                    <a:noFill/>
                  </a:tcPr>
                </a:tc>
              </a:tr>
              <a:tr h="2559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Sessions Sponsored</a:t>
                      </a:r>
                      <a:r>
                        <a:rPr lang="en-US" sz="1400" baseline="0" dirty="0" smtClean="0"/>
                        <a:t> at National Meetings*</a:t>
                      </a:r>
                      <a:endParaRPr lang="en-US" sz="1400" dirty="0" smtClean="0"/>
                    </a:p>
                    <a:p>
                      <a:endParaRPr lang="en-US" sz="1400" dirty="0"/>
                    </a:p>
                  </a:txBody>
                  <a:tcPr>
                    <a:noFill/>
                  </a:tcPr>
                </a:tc>
                <a:tc>
                  <a:txBody>
                    <a:bodyPr/>
                    <a:lstStyle/>
                    <a:p>
                      <a:r>
                        <a:rPr lang="en-US" sz="1400" dirty="0" smtClean="0"/>
                        <a:t>2</a:t>
                      </a:r>
                      <a:endParaRPr lang="en-US" sz="1400" dirty="0"/>
                    </a:p>
                  </a:txBody>
                  <a:tcPr>
                    <a:noFill/>
                  </a:tcPr>
                </a:tc>
                <a:tc>
                  <a:txBody>
                    <a:bodyPr/>
                    <a:lstStyle/>
                    <a:p>
                      <a:r>
                        <a:rPr lang="en-US" sz="1400" dirty="0" smtClean="0"/>
                        <a:t>2</a:t>
                      </a:r>
                      <a:endParaRPr lang="en-US" sz="1400" dirty="0"/>
                    </a:p>
                  </a:txBody>
                  <a:tcPr>
                    <a:noFill/>
                  </a:tcPr>
                </a:tc>
              </a:tr>
            </a:tbl>
          </a:graphicData>
        </a:graphic>
      </p:graphicFrame>
      <p:sp>
        <p:nvSpPr>
          <p:cNvPr id="2" name="TextBox 1"/>
          <p:cNvSpPr txBox="1"/>
          <p:nvPr/>
        </p:nvSpPr>
        <p:spPr>
          <a:xfrm>
            <a:off x="368710" y="6223819"/>
            <a:ext cx="6968613" cy="553998"/>
          </a:xfrm>
          <a:prstGeom prst="rect">
            <a:avLst/>
          </a:prstGeom>
          <a:noFill/>
        </p:spPr>
        <p:txBody>
          <a:bodyPr wrap="square" rtlCol="0">
            <a:spAutoFit/>
          </a:bodyPr>
          <a:lstStyle/>
          <a:p>
            <a:r>
              <a:rPr lang="en-US" sz="1200" i="1" dirty="0" smtClean="0"/>
              <a:t>*Does </a:t>
            </a:r>
            <a:r>
              <a:rPr lang="en-US" sz="1200" i="1" dirty="0"/>
              <a:t>not include Embedded Topical, Co-sponsored sessions count as half</a:t>
            </a:r>
          </a:p>
          <a:p>
            <a:endParaRPr lang="en-US" dirty="0"/>
          </a:p>
        </p:txBody>
      </p:sp>
    </p:spTree>
    <p:extLst>
      <p:ext uri="{BB962C8B-B14F-4D97-AF65-F5344CB8AC3E}">
        <p14:creationId xmlns:p14="http://schemas.microsoft.com/office/powerpoint/2010/main" val="364000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28411" y="588565"/>
            <a:ext cx="6536028" cy="86481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t>Contributions to Society</a:t>
            </a:r>
          </a:p>
        </p:txBody>
      </p:sp>
      <p:sp>
        <p:nvSpPr>
          <p:cNvPr id="4" name="Content Placeholder 2"/>
          <p:cNvSpPr>
            <a:spLocks noGrp="1"/>
          </p:cNvSpPr>
          <p:nvPr>
            <p:ph idx="1"/>
          </p:nvPr>
        </p:nvSpPr>
        <p:spPr>
          <a:xfrm>
            <a:off x="176011" y="1562100"/>
            <a:ext cx="8586989" cy="5003800"/>
          </a:xfrm>
        </p:spPr>
        <p:txBody>
          <a:bodyPr>
            <a:normAutofit fontScale="92500" lnSpcReduction="20000"/>
          </a:bodyPr>
          <a:lstStyle/>
          <a:p>
            <a:r>
              <a:rPr lang="en-US" dirty="0" smtClean="0"/>
              <a:t>Standards*</a:t>
            </a:r>
          </a:p>
          <a:p>
            <a:pPr lvl="1"/>
            <a:r>
              <a:rPr lang="en-US" sz="2000" dirty="0"/>
              <a:t>AAD not currently supporting any S</a:t>
            </a:r>
            <a:r>
              <a:rPr lang="en-US" sz="2000" dirty="0" smtClean="0"/>
              <a:t>tandards</a:t>
            </a:r>
          </a:p>
          <a:p>
            <a:pPr marL="342900" lvl="1" indent="-342900">
              <a:buFont typeface="Arial"/>
              <a:buChar char="•"/>
            </a:pPr>
            <a:r>
              <a:rPr lang="en-US" sz="3200" dirty="0">
                <a:solidFill>
                  <a:schemeClr val="tx1"/>
                </a:solidFill>
              </a:rPr>
              <a:t>Policy and Position Statements*</a:t>
            </a:r>
          </a:p>
          <a:p>
            <a:pPr lvl="1"/>
            <a:r>
              <a:rPr lang="en-US" sz="2000" dirty="0"/>
              <a:t>AAD not </a:t>
            </a:r>
            <a:r>
              <a:rPr lang="en-US" sz="2000" dirty="0" smtClean="0"/>
              <a:t>currently active in Policy or Position Statements</a:t>
            </a:r>
          </a:p>
          <a:p>
            <a:r>
              <a:rPr lang="en-US" dirty="0" smtClean="0"/>
              <a:t>Affiliations with other technical organizations*</a:t>
            </a:r>
          </a:p>
          <a:p>
            <a:pPr lvl="1"/>
            <a:r>
              <a:rPr lang="en-US" sz="2000" dirty="0" smtClean="0"/>
              <a:t>IAEA supports </a:t>
            </a:r>
            <a:r>
              <a:rPr lang="en-US" sz="2000" dirty="0" err="1" smtClean="0"/>
              <a:t>AccApp</a:t>
            </a:r>
            <a:r>
              <a:rPr lang="en-US" sz="2000" dirty="0" smtClean="0"/>
              <a:t> conference series</a:t>
            </a:r>
          </a:p>
          <a:p>
            <a:pPr lvl="1"/>
            <a:r>
              <a:rPr lang="en-US" sz="2000" dirty="0" smtClean="0"/>
              <a:t>Young Members Group: webinar, liaison support</a:t>
            </a:r>
          </a:p>
          <a:p>
            <a:r>
              <a:rPr lang="en-US" dirty="0" smtClean="0"/>
              <a:t>Grand Challenges</a:t>
            </a:r>
            <a:endParaRPr lang="en-US" dirty="0"/>
          </a:p>
          <a:p>
            <a:pPr lvl="1"/>
            <a:r>
              <a:rPr lang="en-US" sz="2000" dirty="0" smtClean="0"/>
              <a:t>Two Challenges submitted by AAD that were incorporated into Grand Challenges</a:t>
            </a:r>
          </a:p>
          <a:p>
            <a:pPr lvl="2"/>
            <a:r>
              <a:rPr lang="en-US" dirty="0"/>
              <a:t>Dispose of spent nuclear fuel using Accelerator Driven Systems (Y. </a:t>
            </a:r>
            <a:r>
              <a:rPr lang="en-US" dirty="0" err="1"/>
              <a:t>Gohar</a:t>
            </a:r>
            <a:r>
              <a:rPr lang="en-US" dirty="0"/>
              <a:t> lead)</a:t>
            </a:r>
          </a:p>
          <a:p>
            <a:pPr lvl="2"/>
            <a:r>
              <a:rPr lang="en-US" dirty="0"/>
              <a:t>Accelerate new materials licensing for nuclear applications using ion beam irradiation (P. </a:t>
            </a:r>
            <a:r>
              <a:rPr lang="en-US" dirty="0" err="1"/>
              <a:t>Hosemann</a:t>
            </a:r>
            <a:r>
              <a:rPr lang="en-US" dirty="0"/>
              <a:t> lead) </a:t>
            </a:r>
          </a:p>
        </p:txBody>
      </p:sp>
    </p:spTree>
    <p:extLst>
      <p:ext uri="{BB962C8B-B14F-4D97-AF65-F5344CB8AC3E}">
        <p14:creationId xmlns:p14="http://schemas.microsoft.com/office/powerpoint/2010/main" val="3669124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85807" y="498413"/>
            <a:ext cx="5768385" cy="97610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t>AAD Governance</a:t>
            </a:r>
          </a:p>
        </p:txBody>
      </p:sp>
      <p:sp>
        <p:nvSpPr>
          <p:cNvPr id="4" name="Rectangle 3"/>
          <p:cNvSpPr>
            <a:spLocks noGrp="1" noChangeArrowheads="1"/>
          </p:cNvSpPr>
          <p:nvPr>
            <p:ph idx="1"/>
          </p:nvPr>
        </p:nvSpPr>
        <p:spPr>
          <a:xfrm>
            <a:off x="341290" y="1864346"/>
            <a:ext cx="8229600" cy="3957412"/>
          </a:xfrm>
        </p:spPr>
        <p:txBody>
          <a:bodyPr/>
          <a:lstStyle/>
          <a:p>
            <a:pPr marL="0" indent="0">
              <a:lnSpc>
                <a:spcPct val="90000"/>
              </a:lnSpc>
            </a:pPr>
            <a:r>
              <a:rPr lang="en-US" sz="2800" dirty="0" smtClean="0">
                <a:solidFill>
                  <a:schemeClr val="tx1"/>
                </a:solidFill>
              </a:rPr>
              <a:t>Planning</a:t>
            </a:r>
            <a:endParaRPr lang="en-US" sz="1600" dirty="0"/>
          </a:p>
          <a:p>
            <a:pPr marL="400050" lvl="1" indent="0">
              <a:lnSpc>
                <a:spcPct val="90000"/>
              </a:lnSpc>
            </a:pPr>
            <a:r>
              <a:rPr lang="en-US" sz="2400" dirty="0">
                <a:solidFill>
                  <a:schemeClr val="tx1"/>
                </a:solidFill>
              </a:rPr>
              <a:t>Strategic Plan</a:t>
            </a:r>
          </a:p>
          <a:p>
            <a:pPr marL="800100" lvl="2" indent="0">
              <a:lnSpc>
                <a:spcPct val="90000"/>
              </a:lnSpc>
            </a:pPr>
            <a:r>
              <a:rPr lang="en-US" sz="2000" dirty="0" smtClean="0">
                <a:solidFill>
                  <a:schemeClr val="tx1"/>
                </a:solidFill>
              </a:rPr>
              <a:t>Last completed in 2012</a:t>
            </a:r>
          </a:p>
          <a:p>
            <a:pPr marL="800100" lvl="2" indent="0">
              <a:lnSpc>
                <a:spcPct val="90000"/>
              </a:lnSpc>
            </a:pPr>
            <a:r>
              <a:rPr lang="en-US" sz="2000" dirty="0" smtClean="0"/>
              <a:t>Update needs to be completed</a:t>
            </a:r>
            <a:endParaRPr lang="en-US" sz="2000" dirty="0" smtClean="0">
              <a:solidFill>
                <a:schemeClr val="tx1"/>
              </a:solidFill>
            </a:endParaRPr>
          </a:p>
          <a:p>
            <a:pPr marL="400050" lvl="1" indent="0">
              <a:lnSpc>
                <a:spcPct val="90000"/>
              </a:lnSpc>
            </a:pPr>
            <a:r>
              <a:rPr lang="en-US" sz="2400" dirty="0" smtClean="0">
                <a:solidFill>
                  <a:schemeClr val="tx1"/>
                </a:solidFill>
              </a:rPr>
              <a:t>Annual Goals and Succession Plan</a:t>
            </a:r>
          </a:p>
          <a:p>
            <a:pPr marL="800100" lvl="2" indent="0">
              <a:lnSpc>
                <a:spcPct val="90000"/>
              </a:lnSpc>
            </a:pPr>
            <a:r>
              <a:rPr lang="en-US" sz="2000" dirty="0" smtClean="0">
                <a:solidFill>
                  <a:schemeClr val="tx1"/>
                </a:solidFill>
              </a:rPr>
              <a:t>Update Strategic Plan</a:t>
            </a:r>
          </a:p>
          <a:p>
            <a:pPr marL="0" indent="0">
              <a:lnSpc>
                <a:spcPct val="90000"/>
              </a:lnSpc>
            </a:pPr>
            <a:r>
              <a:rPr lang="en-US" sz="2800" dirty="0"/>
              <a:t>Communication</a:t>
            </a:r>
          </a:p>
          <a:p>
            <a:pPr marL="400050" lvl="1" indent="0">
              <a:lnSpc>
                <a:spcPct val="90000"/>
              </a:lnSpc>
            </a:pPr>
            <a:r>
              <a:rPr lang="en-US" sz="2400" dirty="0">
                <a:solidFill>
                  <a:schemeClr val="tx1"/>
                </a:solidFill>
              </a:rPr>
              <a:t>Website – </a:t>
            </a:r>
            <a:r>
              <a:rPr lang="en-US" sz="1800" dirty="0">
                <a:solidFill>
                  <a:schemeClr val="tx1"/>
                </a:solidFill>
              </a:rPr>
              <a:t>http://</a:t>
            </a:r>
            <a:r>
              <a:rPr lang="en-US" sz="1800" dirty="0" err="1">
                <a:solidFill>
                  <a:schemeClr val="tx1"/>
                </a:solidFill>
              </a:rPr>
              <a:t>aad.ans.org</a:t>
            </a:r>
            <a:r>
              <a:rPr lang="en-US" sz="1400" dirty="0" smtClean="0">
                <a:solidFill>
                  <a:schemeClr val="tx1"/>
                </a:solidFill>
              </a:rPr>
              <a:t> </a:t>
            </a:r>
            <a:endParaRPr lang="en-US" sz="1400" dirty="0">
              <a:solidFill>
                <a:schemeClr val="tx1"/>
              </a:solidFill>
            </a:endParaRPr>
          </a:p>
          <a:p>
            <a:pPr marL="400050" lvl="1" indent="0">
              <a:lnSpc>
                <a:spcPct val="90000"/>
              </a:lnSpc>
            </a:pPr>
            <a:r>
              <a:rPr lang="en-US" sz="2400" dirty="0">
                <a:solidFill>
                  <a:schemeClr val="tx1"/>
                </a:solidFill>
              </a:rPr>
              <a:t>Newsletter –</a:t>
            </a:r>
            <a:r>
              <a:rPr lang="en-US" sz="2400" dirty="0" smtClean="0">
                <a:solidFill>
                  <a:schemeClr val="tx1"/>
                </a:solidFill>
              </a:rPr>
              <a:t> </a:t>
            </a:r>
            <a:r>
              <a:rPr lang="en-US" sz="1800" dirty="0" smtClean="0">
                <a:solidFill>
                  <a:schemeClr val="tx1"/>
                </a:solidFill>
              </a:rPr>
              <a:t>Biannual</a:t>
            </a:r>
            <a:endParaRPr lang="en-US" sz="1600" dirty="0" smtClean="0">
              <a:solidFill>
                <a:schemeClr val="tx1"/>
              </a:solidFill>
            </a:endParaRPr>
          </a:p>
          <a:p>
            <a:pPr marL="400050" lvl="1" indent="0">
              <a:lnSpc>
                <a:spcPct val="90000"/>
              </a:lnSpc>
              <a:buNone/>
            </a:pPr>
            <a:endParaRPr lang="en-US" sz="1600" dirty="0" smtClean="0">
              <a:solidFill>
                <a:schemeClr val="tx1"/>
              </a:solidFill>
            </a:endParaRPr>
          </a:p>
        </p:txBody>
      </p:sp>
    </p:spTree>
    <p:extLst>
      <p:ext uri="{BB962C8B-B14F-4D97-AF65-F5344CB8AC3E}">
        <p14:creationId xmlns:p14="http://schemas.microsoft.com/office/powerpoint/2010/main" val="3244787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480014"/>
            <a:ext cx="7264672" cy="95788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Performance against Goals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1489625"/>
              </p:ext>
            </p:extLst>
          </p:nvPr>
        </p:nvGraphicFramePr>
        <p:xfrm>
          <a:off x="587148" y="1667869"/>
          <a:ext cx="7424738" cy="4282440"/>
        </p:xfrm>
        <a:graphic>
          <a:graphicData uri="http://schemas.openxmlformats.org/drawingml/2006/table">
            <a:tbl>
              <a:tblPr firstRow="1" bandRow="1">
                <a:tableStyleId>{5C22544A-7EE6-4342-B048-85BDC9FD1C3A}</a:tableStyleId>
              </a:tblPr>
              <a:tblGrid>
                <a:gridCol w="4770463"/>
                <a:gridCol w="2654275"/>
              </a:tblGrid>
              <a:tr h="370840">
                <a:tc>
                  <a:txBody>
                    <a:bodyPr/>
                    <a:lstStyle/>
                    <a:p>
                      <a:r>
                        <a:rPr lang="en-US" dirty="0" smtClean="0"/>
                        <a:t>2017-2018</a:t>
                      </a:r>
                      <a:r>
                        <a:rPr lang="en-US" baseline="0" dirty="0" smtClean="0"/>
                        <a:t> Goal</a:t>
                      </a:r>
                      <a:endParaRPr lang="en-US" dirty="0"/>
                    </a:p>
                  </a:txBody>
                  <a:tcPr/>
                </a:tc>
                <a:tc>
                  <a:txBody>
                    <a:bodyPr/>
                    <a:lstStyle/>
                    <a:p>
                      <a:r>
                        <a:rPr lang="en-US" dirty="0" smtClean="0"/>
                        <a:t>Status</a:t>
                      </a:r>
                      <a:endParaRPr lang="en-US" dirty="0"/>
                    </a:p>
                  </a:txBody>
                  <a:tcPr/>
                </a:tc>
              </a:tr>
              <a:tr h="370840">
                <a:tc>
                  <a:txBody>
                    <a:bodyPr/>
                    <a:lstStyle/>
                    <a:p>
                      <a:r>
                        <a:rPr lang="en-US" i="1" dirty="0" smtClean="0"/>
                        <a:t>Meetings:</a:t>
                      </a:r>
                    </a:p>
                    <a:p>
                      <a:r>
                        <a:rPr lang="en-US" sz="1600" dirty="0" smtClean="0"/>
                        <a:t>AccApp’19</a:t>
                      </a:r>
                      <a:r>
                        <a:rPr lang="en-US" sz="1600" baseline="0" dirty="0" smtClean="0"/>
                        <a:t> site selected, organization in process; Class I</a:t>
                      </a:r>
                    </a:p>
                    <a:p>
                      <a:r>
                        <a:rPr lang="en-US" sz="1600" baseline="0" dirty="0" smtClean="0"/>
                        <a:t>AccApp’21: interest shown</a:t>
                      </a:r>
                      <a:endParaRPr lang="en-US" sz="1600" dirty="0"/>
                    </a:p>
                  </a:txBody>
                  <a:tcPr/>
                </a:tc>
                <a:tc>
                  <a:txBody>
                    <a:bodyPr/>
                    <a:lstStyle/>
                    <a:p>
                      <a:pPr algn="l"/>
                      <a:r>
                        <a:rPr lang="en-US" dirty="0" smtClean="0"/>
                        <a:t>Met</a:t>
                      </a:r>
                      <a:endParaRPr lang="en-US" dirty="0"/>
                    </a:p>
                  </a:txBody>
                  <a:tcPr anchor="ctr"/>
                </a:tc>
              </a:tr>
              <a:tr h="370840">
                <a:tc>
                  <a:txBody>
                    <a:bodyPr/>
                    <a:lstStyle/>
                    <a:p>
                      <a:r>
                        <a:rPr lang="en-US" i="1" dirty="0" smtClean="0"/>
                        <a:t>Membership:</a:t>
                      </a:r>
                    </a:p>
                    <a:p>
                      <a:pPr marL="0" lvl="1">
                        <a:tabLst>
                          <a:tab pos="342900" algn="l"/>
                        </a:tabLst>
                        <a:defRPr/>
                      </a:pPr>
                      <a:r>
                        <a:rPr lang="en-US" sz="1600" dirty="0" smtClean="0">
                          <a:latin typeface="+mn-lt"/>
                          <a:ea typeface="ＭＳ Ｐゴシック" charset="0"/>
                          <a:cs typeface="ＭＳ Ｐゴシック" charset="0"/>
                        </a:rPr>
                        <a:t>It has held flat at ~300 over the past dozen years </a:t>
                      </a:r>
                    </a:p>
                  </a:txBody>
                  <a:tcPr/>
                </a:tc>
                <a:tc>
                  <a:txBody>
                    <a:bodyPr/>
                    <a:lstStyle/>
                    <a:p>
                      <a:r>
                        <a:rPr lang="en-US" dirty="0" smtClean="0"/>
                        <a:t>Met</a:t>
                      </a:r>
                      <a:endParaRPr lang="en-US" dirty="0"/>
                    </a:p>
                  </a:txBody>
                  <a:tcPr anchor="ctr"/>
                </a:tc>
              </a:tr>
              <a:tr h="370840">
                <a:tc>
                  <a:txBody>
                    <a:bodyPr/>
                    <a:lstStyle/>
                    <a:p>
                      <a:r>
                        <a:rPr lang="en-US" i="1" dirty="0" smtClean="0"/>
                        <a:t>Service to Society:</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Met</a:t>
                      </a:r>
                    </a:p>
                  </a:txBody>
                  <a:tcPr anchor="ctr"/>
                </a:tc>
              </a:tr>
              <a:tr h="370840">
                <a:tc>
                  <a:txBody>
                    <a:bodyPr/>
                    <a:lstStyle/>
                    <a:p>
                      <a:r>
                        <a:rPr lang="en-US" i="1" dirty="0" smtClean="0"/>
                        <a:t>Governance:</a:t>
                      </a:r>
                    </a:p>
                    <a:p>
                      <a:r>
                        <a:rPr lang="en-US" sz="1600" i="0" dirty="0" smtClean="0"/>
                        <a:t>Strategic Plan</a:t>
                      </a:r>
                      <a:endParaRPr lang="en-US" sz="1600" i="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 Met</a:t>
                      </a:r>
                    </a:p>
                  </a:txBody>
                  <a:tcPr anchor="ctr"/>
                </a:tc>
              </a:tr>
              <a:tr h="370840">
                <a:tc>
                  <a:txBody>
                    <a:bodyPr/>
                    <a:lstStyle/>
                    <a:p>
                      <a:r>
                        <a:rPr lang="en-US" i="1" dirty="0" smtClean="0"/>
                        <a:t>Finance:</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Met</a:t>
                      </a:r>
                    </a:p>
                  </a:txBody>
                  <a:tcPr anchor="ctr"/>
                </a:tc>
              </a:tr>
              <a:tr h="370840">
                <a:tc>
                  <a:txBody>
                    <a:bodyPr/>
                    <a:lstStyle/>
                    <a:p>
                      <a:r>
                        <a:rPr lang="en-US" i="1" dirty="0" smtClean="0"/>
                        <a:t>Communication:</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mn-lt"/>
                          <a:ea typeface="ＭＳ Ｐゴシック" charset="0"/>
                          <a:cs typeface="ＭＳ Ｐゴシック" charset="0"/>
                        </a:rPr>
                        <a:t>AAD website</a:t>
                      </a:r>
                      <a:r>
                        <a:rPr lang="en-US" sz="1600" baseline="0" dirty="0" smtClean="0">
                          <a:latin typeface="+mn-lt"/>
                          <a:ea typeface="ＭＳ Ｐゴシック" charset="0"/>
                          <a:cs typeface="ＭＳ Ｐゴシック" charset="0"/>
                        </a:rPr>
                        <a:t> updated in 2016</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latin typeface="+mn-lt"/>
                          <a:ea typeface="ＭＳ Ｐゴシック" charset="0"/>
                          <a:cs typeface="ＭＳ Ｐゴシック" charset="0"/>
                        </a:rPr>
                        <a:t>Newsletter initiated</a:t>
                      </a:r>
                      <a:endParaRPr lang="en-US" sz="1600" dirty="0" smtClean="0">
                        <a:latin typeface="+mn-lt"/>
                        <a:ea typeface="ＭＳ Ｐゴシック" charset="0"/>
                        <a:cs typeface="ＭＳ Ｐゴシック"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Met</a:t>
                      </a:r>
                    </a:p>
                  </a:txBody>
                  <a:tcPr anchor="ctr"/>
                </a:tc>
              </a:tr>
            </a:tbl>
          </a:graphicData>
        </a:graphic>
      </p:graphicFrame>
    </p:spTree>
    <p:extLst>
      <p:ext uri="{BB962C8B-B14F-4D97-AF65-F5344CB8AC3E}">
        <p14:creationId xmlns:p14="http://schemas.microsoft.com/office/powerpoint/2010/main" val="332876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72838" y="513223"/>
            <a:ext cx="3702676" cy="74890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t>Summary</a:t>
            </a:r>
          </a:p>
        </p:txBody>
      </p:sp>
      <p:sp>
        <p:nvSpPr>
          <p:cNvPr id="4" name="Rectangle 3"/>
          <p:cNvSpPr>
            <a:spLocks noGrp="1" noChangeArrowheads="1"/>
          </p:cNvSpPr>
          <p:nvPr>
            <p:ph idx="1"/>
          </p:nvPr>
        </p:nvSpPr>
        <p:spPr>
          <a:xfrm>
            <a:off x="387626" y="1906762"/>
            <a:ext cx="8527774" cy="4633185"/>
          </a:xfrm>
        </p:spPr>
        <p:txBody>
          <a:bodyPr>
            <a:normAutofit fontScale="62500" lnSpcReduction="20000"/>
          </a:bodyPr>
          <a:lstStyle/>
          <a:p>
            <a:r>
              <a:rPr lang="en-US" dirty="0" smtClean="0"/>
              <a:t>Statement of Overall Division Health</a:t>
            </a:r>
          </a:p>
          <a:p>
            <a:pPr lvl="1">
              <a:lnSpc>
                <a:spcPct val="110000"/>
              </a:lnSpc>
              <a:spcBef>
                <a:spcPct val="0"/>
              </a:spcBef>
            </a:pPr>
            <a:r>
              <a:rPr lang="en-US" altLang="en-US" sz="2900" dirty="0" smtClean="0">
                <a:solidFill>
                  <a:schemeClr val="tx1"/>
                </a:solidFill>
              </a:rPr>
              <a:t>Health is good</a:t>
            </a:r>
          </a:p>
          <a:p>
            <a:pPr lvl="1">
              <a:lnSpc>
                <a:spcPct val="110000"/>
              </a:lnSpc>
              <a:spcBef>
                <a:spcPct val="0"/>
              </a:spcBef>
            </a:pPr>
            <a:r>
              <a:rPr lang="en-US" sz="2900" dirty="0">
                <a:solidFill>
                  <a:schemeClr val="tx1"/>
                </a:solidFill>
              </a:rPr>
              <a:t>Membership steady and diverse</a:t>
            </a:r>
            <a:endParaRPr lang="en-US" altLang="en-US" sz="2900" dirty="0">
              <a:solidFill>
                <a:schemeClr val="tx1"/>
              </a:solidFill>
            </a:endParaRPr>
          </a:p>
          <a:p>
            <a:pPr lvl="1">
              <a:lnSpc>
                <a:spcPct val="110000"/>
              </a:lnSpc>
              <a:spcBef>
                <a:spcPct val="0"/>
              </a:spcBef>
            </a:pPr>
            <a:r>
              <a:rPr lang="en-US" altLang="en-US" sz="2900" dirty="0" smtClean="0">
                <a:solidFill>
                  <a:schemeClr val="tx1"/>
                </a:solidFill>
              </a:rPr>
              <a:t>Significant </a:t>
            </a:r>
            <a:r>
              <a:rPr lang="en-US" altLang="en-US" sz="2900" dirty="0">
                <a:solidFill>
                  <a:schemeClr val="tx1"/>
                </a:solidFill>
              </a:rPr>
              <a:t>impact with biennial </a:t>
            </a:r>
            <a:r>
              <a:rPr lang="en-US" altLang="en-US" sz="2900" dirty="0" err="1">
                <a:solidFill>
                  <a:schemeClr val="tx1"/>
                </a:solidFill>
              </a:rPr>
              <a:t>AccApp</a:t>
            </a:r>
            <a:r>
              <a:rPr lang="en-US" altLang="en-US" sz="2900" dirty="0">
                <a:solidFill>
                  <a:schemeClr val="tx1"/>
                </a:solidFill>
              </a:rPr>
              <a:t> </a:t>
            </a:r>
            <a:r>
              <a:rPr lang="en-US" altLang="en-US" sz="2900" dirty="0" smtClean="0">
                <a:solidFill>
                  <a:schemeClr val="tx1"/>
                </a:solidFill>
              </a:rPr>
              <a:t>Meeting series</a:t>
            </a:r>
            <a:endParaRPr lang="en-US" altLang="en-US" sz="2900" dirty="0">
              <a:solidFill>
                <a:schemeClr val="tx1"/>
              </a:solidFill>
            </a:endParaRPr>
          </a:p>
          <a:p>
            <a:pPr lvl="2">
              <a:lnSpc>
                <a:spcPct val="110000"/>
              </a:lnSpc>
              <a:spcBef>
                <a:spcPct val="0"/>
              </a:spcBef>
              <a:buFont typeface="Wingdings" charset="2"/>
              <a:buChar char="§"/>
            </a:pPr>
            <a:r>
              <a:rPr lang="en-US" altLang="en-US" sz="2200" dirty="0"/>
              <a:t> </a:t>
            </a:r>
            <a:r>
              <a:rPr lang="en-US" altLang="en-US" sz="2600" dirty="0"/>
              <a:t>Collaborating with the IAEA – international footprint</a:t>
            </a:r>
          </a:p>
          <a:p>
            <a:pPr lvl="2">
              <a:lnSpc>
                <a:spcPct val="110000"/>
              </a:lnSpc>
              <a:spcBef>
                <a:spcPct val="0"/>
              </a:spcBef>
              <a:buFont typeface="Wingdings" charset="2"/>
              <a:buChar char="§"/>
            </a:pPr>
            <a:r>
              <a:rPr lang="en-US" altLang="en-US" sz="2600" dirty="0">
                <a:solidFill>
                  <a:schemeClr val="tx1"/>
                </a:solidFill>
              </a:rPr>
              <a:t> </a:t>
            </a:r>
            <a:r>
              <a:rPr lang="en-US" altLang="en-US" sz="2600" dirty="0" smtClean="0">
                <a:solidFill>
                  <a:schemeClr val="tx1"/>
                </a:solidFill>
              </a:rPr>
              <a:t>Brings together </a:t>
            </a:r>
            <a:r>
              <a:rPr lang="en-US" altLang="en-US" sz="2600" dirty="0">
                <a:solidFill>
                  <a:schemeClr val="tx1"/>
                </a:solidFill>
              </a:rPr>
              <a:t>nuclear engineers, nuclear </a:t>
            </a:r>
            <a:r>
              <a:rPr lang="en-US" altLang="en-US" sz="2600" dirty="0" smtClean="0">
                <a:solidFill>
                  <a:schemeClr val="tx1"/>
                </a:solidFill>
              </a:rPr>
              <a:t>physicists</a:t>
            </a:r>
            <a:r>
              <a:rPr lang="en-US" altLang="en-US" sz="2600" dirty="0">
                <a:solidFill>
                  <a:schemeClr val="tx1"/>
                </a:solidFill>
              </a:rPr>
              <a:t>, and accelerator </a:t>
            </a:r>
            <a:r>
              <a:rPr lang="en-US" altLang="en-US" sz="2600" dirty="0" smtClean="0">
                <a:solidFill>
                  <a:schemeClr val="tx1"/>
                </a:solidFill>
              </a:rPr>
              <a:t>physicists to an international stage</a:t>
            </a:r>
          </a:p>
          <a:p>
            <a:pPr lvl="2">
              <a:lnSpc>
                <a:spcPct val="110000"/>
              </a:lnSpc>
              <a:spcBef>
                <a:spcPct val="0"/>
              </a:spcBef>
              <a:buFont typeface="Wingdings" charset="2"/>
              <a:buChar char="§"/>
            </a:pPr>
            <a:r>
              <a:rPr lang="en-US" altLang="en-US" sz="2600" dirty="0" smtClean="0"/>
              <a:t>Class I status</a:t>
            </a:r>
          </a:p>
          <a:p>
            <a:pPr lvl="2">
              <a:lnSpc>
                <a:spcPct val="110000"/>
              </a:lnSpc>
              <a:spcBef>
                <a:spcPct val="0"/>
              </a:spcBef>
              <a:buFont typeface="Wingdings" charset="2"/>
              <a:buChar char="§"/>
            </a:pPr>
            <a:r>
              <a:rPr lang="en-US" altLang="en-US" sz="2600" dirty="0" smtClean="0"/>
              <a:t>AccApp’19 planned in Vienna; interest shown for AccApp’21</a:t>
            </a:r>
          </a:p>
          <a:p>
            <a:r>
              <a:rPr lang="en-US" dirty="0" smtClean="0">
                <a:solidFill>
                  <a:schemeClr val="tx1"/>
                </a:solidFill>
              </a:rPr>
              <a:t>Focus of Future Actions</a:t>
            </a:r>
            <a:endParaRPr lang="en-US" dirty="0"/>
          </a:p>
          <a:p>
            <a:pPr lvl="1"/>
            <a:r>
              <a:rPr lang="en-US" dirty="0" smtClean="0">
                <a:solidFill>
                  <a:schemeClr val="tx1"/>
                </a:solidFill>
              </a:rPr>
              <a:t>Deliver Strategic Plan</a:t>
            </a:r>
          </a:p>
          <a:p>
            <a:pPr lvl="1"/>
            <a:r>
              <a:rPr lang="en-US" dirty="0" smtClean="0">
                <a:solidFill>
                  <a:schemeClr val="tx1"/>
                </a:solidFill>
              </a:rPr>
              <a:t>Increase membership</a:t>
            </a:r>
            <a:r>
              <a:rPr lang="en-US" smtClean="0">
                <a:solidFill>
                  <a:schemeClr val="tx1"/>
                </a:solidFill>
              </a:rPr>
              <a:t>, value</a:t>
            </a:r>
            <a:endParaRPr lang="en-US" dirty="0" smtClean="0">
              <a:solidFill>
                <a:schemeClr val="tx1"/>
              </a:solidFill>
            </a:endParaRPr>
          </a:p>
          <a:p>
            <a:pPr lvl="1"/>
            <a:r>
              <a:rPr lang="en-US" dirty="0" smtClean="0">
                <a:solidFill>
                  <a:schemeClr val="tx1"/>
                </a:solidFill>
              </a:rPr>
              <a:t>Focus on opportunities to help deliver Grand Challenge charges</a:t>
            </a:r>
          </a:p>
          <a:p>
            <a:pPr lvl="2"/>
            <a:r>
              <a:rPr lang="en-US" dirty="0"/>
              <a:t>Focus-themed panel </a:t>
            </a:r>
            <a:r>
              <a:rPr lang="en-US" dirty="0" smtClean="0"/>
              <a:t>discussions</a:t>
            </a:r>
            <a:endParaRPr lang="en-US" dirty="0"/>
          </a:p>
          <a:p>
            <a:pPr lvl="2"/>
            <a:r>
              <a:rPr lang="en-US" dirty="0"/>
              <a:t>Co-sponsor sessions with other </a:t>
            </a:r>
            <a:r>
              <a:rPr lang="en-US" dirty="0" smtClean="0"/>
              <a:t>divisions</a:t>
            </a:r>
            <a:endParaRPr lang="en-US" dirty="0"/>
          </a:p>
          <a:p>
            <a:pPr lvl="2"/>
            <a:r>
              <a:rPr lang="en-US" dirty="0" smtClean="0"/>
              <a:t>Embedded topical meetings (</a:t>
            </a:r>
            <a:r>
              <a:rPr lang="en-US" altLang="en-US" dirty="0"/>
              <a:t>biennial</a:t>
            </a:r>
            <a:r>
              <a:rPr lang="en-US" dirty="0" smtClean="0"/>
              <a:t>)</a:t>
            </a:r>
            <a:endParaRPr lang="en-US" dirty="0"/>
          </a:p>
          <a:p>
            <a:r>
              <a:rPr lang="en-US" dirty="0" smtClean="0"/>
              <a:t>R</a:t>
            </a:r>
            <a:r>
              <a:rPr lang="en-US" dirty="0" smtClean="0">
                <a:solidFill>
                  <a:schemeClr val="tx1"/>
                </a:solidFill>
              </a:rPr>
              <a:t>equests for the Board Support</a:t>
            </a:r>
          </a:p>
          <a:p>
            <a:pPr lvl="1"/>
            <a:r>
              <a:rPr lang="en-US" dirty="0" smtClean="0">
                <a:solidFill>
                  <a:schemeClr val="tx1"/>
                </a:solidFill>
              </a:rPr>
              <a:t>None</a:t>
            </a:r>
          </a:p>
        </p:txBody>
      </p:sp>
    </p:spTree>
    <p:extLst>
      <p:ext uri="{BB962C8B-B14F-4D97-AF65-F5344CB8AC3E}">
        <p14:creationId xmlns:p14="http://schemas.microsoft.com/office/powerpoint/2010/main" val="1261081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 Same Side Corner Rectangle 15"/>
          <p:cNvSpPr/>
          <p:nvPr/>
        </p:nvSpPr>
        <p:spPr>
          <a:xfrm rot="5400000">
            <a:off x="3877106" y="-3399726"/>
            <a:ext cx="1051276"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8" name="Picture 7" descr="Master_ANS_Icon_4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4646" y="660814"/>
            <a:ext cx="1403554" cy="518050"/>
          </a:xfrm>
          <a:prstGeom prst="rect">
            <a:avLst/>
          </a:prstGeom>
        </p:spPr>
      </p:pic>
      <p:sp>
        <p:nvSpPr>
          <p:cNvPr id="10" name="Rectangle 1026"/>
          <p:cNvSpPr txBox="1">
            <a:spLocks noChangeArrowheads="1"/>
          </p:cNvSpPr>
          <p:nvPr/>
        </p:nvSpPr>
        <p:spPr>
          <a:xfrm>
            <a:off x="199623" y="477380"/>
            <a:ext cx="5235262" cy="884917"/>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dirty="0"/>
              <a:t>AAD </a:t>
            </a:r>
            <a:r>
              <a:rPr lang="en-US" dirty="0" smtClean="0"/>
              <a:t>Mission</a:t>
            </a:r>
          </a:p>
        </p:txBody>
      </p:sp>
      <p:sp>
        <p:nvSpPr>
          <p:cNvPr id="2" name="Rectangle 1"/>
          <p:cNvSpPr/>
          <p:nvPr/>
        </p:nvSpPr>
        <p:spPr>
          <a:xfrm>
            <a:off x="199623" y="1859340"/>
            <a:ext cx="8605865" cy="3046988"/>
          </a:xfrm>
          <a:prstGeom prst="rect">
            <a:avLst/>
          </a:prstGeom>
        </p:spPr>
        <p:txBody>
          <a:bodyPr wrap="square">
            <a:spAutoFit/>
          </a:bodyPr>
          <a:lstStyle/>
          <a:p>
            <a:r>
              <a:rPr lang="en-US" sz="2400" dirty="0" smtClean="0">
                <a:solidFill>
                  <a:srgbClr val="000000"/>
                </a:solidFill>
                <a:latin typeface="arial" charset="0"/>
              </a:rPr>
              <a:t>The division </a:t>
            </a:r>
            <a:r>
              <a:rPr lang="en-US" sz="2400" dirty="0">
                <a:solidFill>
                  <a:srgbClr val="000000"/>
                </a:solidFill>
                <a:latin typeface="arial" charset="0"/>
              </a:rPr>
              <a:t>was organized to promote the advancement of knowledge of the use of particle accelerator technologies for nuclear and other applications. It focuses on production of neutrons and other particles, utilization of these particles for scientific or industrial purposes, such as the production or destruction of radionuclides significant to energy, medicine, defense or other endeavors, as well as imaging and diagnostics.</a:t>
            </a:r>
            <a:endParaRPr lang="en-US" sz="2400" dirty="0"/>
          </a:p>
        </p:txBody>
      </p:sp>
    </p:spTree>
    <p:extLst>
      <p:ext uri="{BB962C8B-B14F-4D97-AF65-F5344CB8AC3E}">
        <p14:creationId xmlns:p14="http://schemas.microsoft.com/office/powerpoint/2010/main" val="1638976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08809" y="496716"/>
            <a:ext cx="5574890" cy="842688"/>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AAD Leadership</a:t>
            </a:r>
          </a:p>
        </p:txBody>
      </p:sp>
      <p:sp>
        <p:nvSpPr>
          <p:cNvPr id="4" name="Rectangle 3"/>
          <p:cNvSpPr>
            <a:spLocks noGrp="1" noChangeArrowheads="1"/>
          </p:cNvSpPr>
          <p:nvPr>
            <p:ph idx="1"/>
          </p:nvPr>
        </p:nvSpPr>
        <p:spPr>
          <a:xfrm>
            <a:off x="199623" y="1559136"/>
            <a:ext cx="7785279" cy="5044863"/>
          </a:xfrm>
        </p:spPr>
        <p:txBody>
          <a:bodyPr>
            <a:normAutofit fontScale="25000" lnSpcReduction="20000"/>
          </a:bodyPr>
          <a:lstStyle/>
          <a:p>
            <a:pPr>
              <a:lnSpc>
                <a:spcPct val="90000"/>
              </a:lnSpc>
            </a:pPr>
            <a:r>
              <a:rPr lang="en-US" sz="6400" dirty="0" smtClean="0">
                <a:solidFill>
                  <a:schemeClr val="tx1"/>
                </a:solidFill>
              </a:rPr>
              <a:t>Officers/Executive Committee </a:t>
            </a:r>
          </a:p>
          <a:p>
            <a:pPr lvl="1">
              <a:lnSpc>
                <a:spcPct val="90000"/>
              </a:lnSpc>
            </a:pPr>
            <a:r>
              <a:rPr lang="en-US" sz="5600" dirty="0" smtClean="0">
                <a:solidFill>
                  <a:schemeClr val="tx1"/>
                </a:solidFill>
              </a:rPr>
              <a:t>Current Officers</a:t>
            </a:r>
          </a:p>
          <a:p>
            <a:pPr lvl="2" fontAlgn="base">
              <a:lnSpc>
                <a:spcPct val="90000"/>
              </a:lnSpc>
            </a:pPr>
            <a:r>
              <a:rPr lang="en-US" sz="4800" dirty="0">
                <a:solidFill>
                  <a:schemeClr val="tx1"/>
                </a:solidFill>
              </a:rPr>
              <a:t>Reginald </a:t>
            </a:r>
            <a:r>
              <a:rPr lang="en-US" sz="4800" dirty="0" smtClean="0">
                <a:solidFill>
                  <a:schemeClr val="tx1"/>
                </a:solidFill>
              </a:rPr>
              <a:t>Ronningen, </a:t>
            </a:r>
            <a:r>
              <a:rPr lang="en-US" sz="4800" dirty="0">
                <a:solidFill>
                  <a:schemeClr val="tx1"/>
                </a:solidFill>
              </a:rPr>
              <a:t>Chair/Vice Chair</a:t>
            </a:r>
          </a:p>
          <a:p>
            <a:pPr lvl="2" fontAlgn="base">
              <a:lnSpc>
                <a:spcPct val="90000"/>
              </a:lnSpc>
            </a:pPr>
            <a:r>
              <a:rPr lang="en-US" sz="4800" dirty="0">
                <a:solidFill>
                  <a:schemeClr val="tx1"/>
                </a:solidFill>
              </a:rPr>
              <a:t>William C. </a:t>
            </a:r>
            <a:r>
              <a:rPr lang="en-US" sz="4800" dirty="0" err="1" smtClean="0">
                <a:solidFill>
                  <a:schemeClr val="tx1"/>
                </a:solidFill>
              </a:rPr>
              <a:t>Horak</a:t>
            </a:r>
            <a:r>
              <a:rPr lang="en-US" sz="4800" dirty="0" smtClean="0">
                <a:solidFill>
                  <a:schemeClr val="tx1"/>
                </a:solidFill>
              </a:rPr>
              <a:t>, </a:t>
            </a:r>
            <a:r>
              <a:rPr lang="en-US" sz="4800" dirty="0">
                <a:solidFill>
                  <a:schemeClr val="tx1"/>
                </a:solidFill>
              </a:rPr>
              <a:t>Secretary</a:t>
            </a:r>
          </a:p>
          <a:p>
            <a:pPr lvl="2">
              <a:lnSpc>
                <a:spcPct val="90000"/>
              </a:lnSpc>
            </a:pPr>
            <a:r>
              <a:rPr lang="en-US" sz="4800" dirty="0">
                <a:solidFill>
                  <a:schemeClr val="tx1"/>
                </a:solidFill>
              </a:rPr>
              <a:t>Gregory E. </a:t>
            </a:r>
            <a:r>
              <a:rPr lang="en-US" sz="4800" dirty="0" smtClean="0">
                <a:solidFill>
                  <a:schemeClr val="tx1"/>
                </a:solidFill>
              </a:rPr>
              <a:t>Dale, </a:t>
            </a:r>
            <a:r>
              <a:rPr lang="en-US" sz="4800" dirty="0">
                <a:solidFill>
                  <a:schemeClr val="tx1"/>
                </a:solidFill>
              </a:rPr>
              <a:t>Treasurer</a:t>
            </a:r>
          </a:p>
          <a:p>
            <a:pPr lvl="1">
              <a:lnSpc>
                <a:spcPct val="90000"/>
              </a:lnSpc>
            </a:pPr>
            <a:r>
              <a:rPr lang="en-US" sz="5600" dirty="0">
                <a:solidFill>
                  <a:schemeClr val="tx1"/>
                </a:solidFill>
              </a:rPr>
              <a:t>Executive Committee</a:t>
            </a:r>
          </a:p>
          <a:p>
            <a:pPr lvl="2" fontAlgn="base"/>
            <a:r>
              <a:rPr lang="en-US" sz="4400" dirty="0"/>
              <a:t>2020</a:t>
            </a:r>
          </a:p>
          <a:p>
            <a:pPr lvl="3" fontAlgn="base">
              <a:lnSpc>
                <a:spcPct val="90000"/>
              </a:lnSpc>
            </a:pPr>
            <a:r>
              <a:rPr lang="en-US" sz="4400" dirty="0"/>
              <a:t>John D. Galambos</a:t>
            </a:r>
          </a:p>
          <a:p>
            <a:pPr lvl="3" fontAlgn="base">
              <a:lnSpc>
                <a:spcPct val="90000"/>
              </a:lnSpc>
            </a:pPr>
            <a:r>
              <a:rPr lang="en-US" sz="4400" dirty="0"/>
              <a:t>Michal Mocko</a:t>
            </a:r>
          </a:p>
          <a:p>
            <a:pPr lvl="3" fontAlgn="base">
              <a:lnSpc>
                <a:spcPct val="90000"/>
              </a:lnSpc>
            </a:pPr>
            <a:r>
              <a:rPr lang="en-US" sz="4400" dirty="0"/>
              <a:t>Lin Shao</a:t>
            </a:r>
          </a:p>
          <a:p>
            <a:pPr lvl="2" fontAlgn="base">
              <a:lnSpc>
                <a:spcPct val="90000"/>
              </a:lnSpc>
            </a:pPr>
            <a:r>
              <a:rPr lang="en-US" sz="4400" dirty="0"/>
              <a:t>2019</a:t>
            </a:r>
          </a:p>
          <a:p>
            <a:pPr lvl="3" fontAlgn="base">
              <a:lnSpc>
                <a:spcPct val="90000"/>
              </a:lnSpc>
            </a:pPr>
            <a:r>
              <a:rPr lang="en-US" sz="4400" dirty="0"/>
              <a:t>Ross F. Radel</a:t>
            </a:r>
          </a:p>
          <a:p>
            <a:pPr lvl="3" fontAlgn="base">
              <a:lnSpc>
                <a:spcPct val="90000"/>
              </a:lnSpc>
            </a:pPr>
            <a:r>
              <a:rPr lang="en-US" sz="4400" dirty="0"/>
              <a:t>Richard C. Lanza</a:t>
            </a:r>
          </a:p>
          <a:p>
            <a:pPr lvl="3" fontAlgn="base">
              <a:lnSpc>
                <a:spcPct val="90000"/>
              </a:lnSpc>
            </a:pPr>
            <a:r>
              <a:rPr lang="en-US" sz="4400" dirty="0"/>
              <a:t>Philip L. Cole</a:t>
            </a:r>
          </a:p>
          <a:p>
            <a:pPr lvl="2" fontAlgn="base">
              <a:lnSpc>
                <a:spcPct val="90000"/>
              </a:lnSpc>
            </a:pPr>
            <a:r>
              <a:rPr lang="en-US" sz="4400" dirty="0" smtClean="0"/>
              <a:t>2018</a:t>
            </a:r>
            <a:endParaRPr lang="en-US" sz="4400" dirty="0"/>
          </a:p>
          <a:p>
            <a:pPr lvl="3" fontAlgn="base">
              <a:lnSpc>
                <a:spcPct val="90000"/>
              </a:lnSpc>
            </a:pPr>
            <a:r>
              <a:rPr lang="en-US" sz="4400" dirty="0"/>
              <a:t>Gary P. Barbin</a:t>
            </a:r>
          </a:p>
          <a:p>
            <a:pPr lvl="3" fontAlgn="base">
              <a:lnSpc>
                <a:spcPct val="90000"/>
              </a:lnSpc>
            </a:pPr>
            <a:r>
              <a:rPr lang="en-US" sz="4400" dirty="0"/>
              <a:t>Alexander Barzilov</a:t>
            </a:r>
          </a:p>
          <a:p>
            <a:pPr lvl="3" fontAlgn="base">
              <a:lnSpc>
                <a:spcPct val="90000"/>
              </a:lnSpc>
            </a:pPr>
            <a:r>
              <a:rPr lang="en-US" sz="4400" dirty="0"/>
              <a:t>Gregory E. Dale</a:t>
            </a:r>
          </a:p>
          <a:p>
            <a:pPr lvl="3" fontAlgn="base">
              <a:lnSpc>
                <a:spcPct val="90000"/>
              </a:lnSpc>
            </a:pPr>
            <a:r>
              <a:rPr lang="en-US" sz="4400" dirty="0"/>
              <a:t>Mohamed Yousry Gohar</a:t>
            </a:r>
          </a:p>
          <a:p>
            <a:pPr lvl="3" fontAlgn="base">
              <a:lnSpc>
                <a:spcPct val="90000"/>
              </a:lnSpc>
            </a:pPr>
            <a:r>
              <a:rPr lang="en-US" sz="4400" dirty="0"/>
              <a:t>William C. Horak</a:t>
            </a:r>
          </a:p>
          <a:p>
            <a:pPr lvl="3" fontAlgn="base">
              <a:lnSpc>
                <a:spcPct val="90000"/>
              </a:lnSpc>
            </a:pPr>
            <a:r>
              <a:rPr lang="en-US" sz="4400" dirty="0"/>
              <a:t>Reginald M. Ronningen</a:t>
            </a:r>
          </a:p>
          <a:p>
            <a:pPr>
              <a:lnSpc>
                <a:spcPct val="90000"/>
              </a:lnSpc>
            </a:pPr>
            <a:endParaRPr lang="en-US" sz="2400" dirty="0" smtClean="0"/>
          </a:p>
          <a:p>
            <a:pPr>
              <a:lnSpc>
                <a:spcPct val="90000"/>
              </a:lnSpc>
            </a:pPr>
            <a:r>
              <a:rPr lang="en-US" sz="6400" dirty="0" smtClean="0"/>
              <a:t>BOD </a:t>
            </a:r>
            <a:r>
              <a:rPr lang="en-US" sz="6400" dirty="0"/>
              <a:t>Liaison &amp; Ex officio</a:t>
            </a:r>
          </a:p>
          <a:p>
            <a:pPr lvl="1" fontAlgn="base">
              <a:lnSpc>
                <a:spcPct val="90000"/>
              </a:lnSpc>
            </a:pPr>
            <a:r>
              <a:rPr lang="en-US" sz="5600" dirty="0">
                <a:solidFill>
                  <a:schemeClr val="tx1"/>
                </a:solidFill>
              </a:rPr>
              <a:t>Staff Liaison</a:t>
            </a:r>
          </a:p>
          <a:p>
            <a:pPr lvl="2" fontAlgn="base"/>
            <a:r>
              <a:rPr lang="en-US" sz="4800" dirty="0"/>
              <a:t>Valerie </a:t>
            </a:r>
            <a:r>
              <a:rPr lang="en-US" sz="4800" dirty="0" err="1" smtClean="0"/>
              <a:t>Vasilievas</a:t>
            </a:r>
            <a:endParaRPr lang="en-US" sz="4800" dirty="0"/>
          </a:p>
          <a:p>
            <a:pPr lvl="1" fontAlgn="base">
              <a:lnSpc>
                <a:spcPct val="90000"/>
              </a:lnSpc>
            </a:pPr>
            <a:r>
              <a:rPr lang="en-US" sz="5600" dirty="0">
                <a:solidFill>
                  <a:schemeClr val="tx1"/>
                </a:solidFill>
              </a:rPr>
              <a:t>Board Liaison</a:t>
            </a:r>
          </a:p>
          <a:p>
            <a:pPr lvl="2" fontAlgn="base"/>
            <a:r>
              <a:rPr lang="en-US" sz="4800" dirty="0" smtClean="0"/>
              <a:t>Todd Allen</a:t>
            </a:r>
            <a:endParaRPr lang="en-US" sz="4800" dirty="0"/>
          </a:p>
          <a:p>
            <a:pPr lvl="1" fontAlgn="base">
              <a:lnSpc>
                <a:spcPct val="90000"/>
              </a:lnSpc>
            </a:pPr>
            <a:r>
              <a:rPr lang="en-US" sz="5600" dirty="0">
                <a:solidFill>
                  <a:schemeClr val="tx1"/>
                </a:solidFill>
              </a:rPr>
              <a:t>Ex Officio</a:t>
            </a:r>
          </a:p>
          <a:p>
            <a:pPr lvl="2" fontAlgn="base"/>
            <a:r>
              <a:rPr lang="en-US" sz="4800" dirty="0"/>
              <a:t>Hans D. Gougar</a:t>
            </a:r>
          </a:p>
          <a:p>
            <a:pPr lvl="2" fontAlgn="base"/>
            <a:r>
              <a:rPr lang="en-US" sz="4800" dirty="0"/>
              <a:t>Charles T. Kelsey IV (Past Chair</a:t>
            </a:r>
            <a:r>
              <a:rPr lang="en-US" sz="4800" dirty="0" smtClean="0"/>
              <a:t>)</a:t>
            </a:r>
            <a:endParaRPr lang="en-US" sz="2000" dirty="0">
              <a:solidFill>
                <a:schemeClr val="tx1"/>
              </a:solidFill>
            </a:endParaRPr>
          </a:p>
          <a:p>
            <a:pPr marL="457200" lvl="1" indent="0">
              <a:lnSpc>
                <a:spcPct val="90000"/>
              </a:lnSpc>
              <a:buNone/>
            </a:pPr>
            <a:endParaRPr lang="en-US" sz="2400" dirty="0" smtClean="0">
              <a:solidFill>
                <a:schemeClr val="tx1"/>
              </a:solidFill>
            </a:endParaRPr>
          </a:p>
          <a:p>
            <a:pPr marL="457200" lvl="1" indent="0">
              <a:lnSpc>
                <a:spcPct val="90000"/>
              </a:lnSpc>
              <a:buNone/>
            </a:pPr>
            <a:endParaRPr lang="en-US" sz="2400" dirty="0">
              <a:solidFill>
                <a:schemeClr val="tx1"/>
              </a:solidFill>
            </a:endParaRPr>
          </a:p>
          <a:p>
            <a:pPr marL="457200" lvl="1" indent="0">
              <a:lnSpc>
                <a:spcPct val="90000"/>
              </a:lnSpc>
              <a:buNone/>
            </a:pPr>
            <a:endParaRPr lang="en-US" sz="2400" dirty="0" smtClean="0">
              <a:solidFill>
                <a:schemeClr val="tx1"/>
              </a:solidFill>
            </a:endParaRPr>
          </a:p>
          <a:p>
            <a:pPr marL="457200" lvl="1" indent="0">
              <a:lnSpc>
                <a:spcPct val="90000"/>
              </a:lnSpc>
              <a:buNone/>
            </a:pPr>
            <a:endParaRPr lang="en-US" sz="2400" dirty="0">
              <a:solidFill>
                <a:schemeClr val="tx1"/>
              </a:solidFill>
            </a:endParaRPr>
          </a:p>
          <a:p>
            <a:pPr marL="457200" lvl="1" indent="0">
              <a:lnSpc>
                <a:spcPct val="90000"/>
              </a:lnSpc>
              <a:buNone/>
            </a:pPr>
            <a:endParaRPr lang="en-US" sz="2400" dirty="0" smtClean="0"/>
          </a:p>
        </p:txBody>
      </p:sp>
    </p:spTree>
    <p:extLst>
      <p:ext uri="{BB962C8B-B14F-4D97-AF65-F5344CB8AC3E}">
        <p14:creationId xmlns:p14="http://schemas.microsoft.com/office/powerpoint/2010/main" val="143004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33257" y="496716"/>
            <a:ext cx="6291330" cy="842688"/>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AAD Committee Chairs</a:t>
            </a:r>
          </a:p>
        </p:txBody>
      </p:sp>
      <p:graphicFrame>
        <p:nvGraphicFramePr>
          <p:cNvPr id="6" name="Table 5"/>
          <p:cNvGraphicFramePr>
            <a:graphicFrameLocks noGrp="1"/>
          </p:cNvGraphicFramePr>
          <p:nvPr>
            <p:extLst>
              <p:ext uri="{D42A27DB-BD31-4B8C-83A1-F6EECF244321}">
                <p14:modId xmlns:p14="http://schemas.microsoft.com/office/powerpoint/2010/main" val="161056219"/>
              </p:ext>
            </p:extLst>
          </p:nvPr>
        </p:nvGraphicFramePr>
        <p:xfrm>
          <a:off x="701675" y="1625600"/>
          <a:ext cx="7667625" cy="4800600"/>
        </p:xfrm>
        <a:graphic>
          <a:graphicData uri="http://schemas.openxmlformats.org/drawingml/2006/table">
            <a:tbl>
              <a:tblPr/>
              <a:tblGrid>
                <a:gridCol w="3744913"/>
                <a:gridCol w="3922712"/>
              </a:tblGrid>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FFFF"/>
                          </a:solidFill>
                          <a:effectLst>
                            <a:outerShdw blurRad="38100" dist="38100" dir="2700000" algn="tl">
                              <a:srgbClr val="000000"/>
                            </a:outerShdw>
                          </a:effectLst>
                          <a:latin typeface="Arial" pitchFamily="34" charset="0"/>
                          <a:ea typeface="ＭＳ Ｐゴシック" pitchFamily="34" charset="-128"/>
                        </a:rPr>
                        <a:t>Committee</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outerShdw blurRad="38100" dist="38100" dir="2700000" algn="tl">
                              <a:srgbClr val="000000"/>
                            </a:outerShdw>
                          </a:effectLst>
                          <a:latin typeface="Arial" pitchFamily="34" charset="0"/>
                          <a:ea typeface="ＭＳ Ｐゴシック" pitchFamily="34" charset="-128"/>
                        </a:rPr>
                        <a:t>Chair</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Technical Programs</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Peter </a:t>
                      </a:r>
                      <a:r>
                        <a:rPr kumimoji="0" lang="en-US" altLang="en-US" sz="1800" b="0" i="0" u="none" strike="noStrike" cap="none" normalizeH="0" baseline="0" dirty="0" err="1" smtClean="0">
                          <a:ln>
                            <a:noFill/>
                          </a:ln>
                          <a:solidFill>
                            <a:srgbClr val="000000"/>
                          </a:solidFill>
                          <a:effectLst/>
                          <a:latin typeface="Arial" pitchFamily="34" charset="0"/>
                          <a:ea typeface="ＭＳ Ｐゴシック" pitchFamily="34" charset="-128"/>
                        </a:rPr>
                        <a:t>Hosemann</a:t>
                      </a:r>
                      <a:endPar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Newsletter</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rgbClr val="000000"/>
                          </a:solidFill>
                          <a:effectLst/>
                          <a:latin typeface="Arial" pitchFamily="34" charset="0"/>
                          <a:ea typeface="ＭＳ Ｐゴシック" pitchFamily="34" charset="-128"/>
                        </a:rPr>
                        <a:t>Reg</a:t>
                      </a: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 Ronningen</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Honors and Awards</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Peter </a:t>
                      </a:r>
                      <a:r>
                        <a:rPr kumimoji="0" lang="en-US" altLang="en-US" sz="1800" b="0" i="0" u="none" strike="noStrike" cap="none" normalizeH="0" baseline="0" dirty="0" err="1" smtClean="0">
                          <a:ln>
                            <a:noFill/>
                          </a:ln>
                          <a:solidFill>
                            <a:srgbClr val="000000"/>
                          </a:solidFill>
                          <a:effectLst/>
                          <a:latin typeface="Arial" pitchFamily="34" charset="0"/>
                          <a:ea typeface="ＭＳ Ｐゴシック" pitchFamily="34" charset="-128"/>
                        </a:rPr>
                        <a:t>Hosemann</a:t>
                      </a:r>
                      <a:endPar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Liaison with Societies</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None (not required in bylaws)</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Nominating</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Charles Kelsey</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Webpage</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Charles Kelsey, Peter </a:t>
                      </a:r>
                      <a:r>
                        <a:rPr kumimoji="0" lang="en-US" altLang="en-US" sz="1800" b="0" i="0" u="none" strike="noStrike" cap="none" normalizeH="0" baseline="0" dirty="0" err="1" smtClean="0">
                          <a:ln>
                            <a:noFill/>
                          </a:ln>
                          <a:solidFill>
                            <a:srgbClr val="000000"/>
                          </a:solidFill>
                          <a:effectLst/>
                          <a:latin typeface="Arial" pitchFamily="34" charset="0"/>
                          <a:ea typeface="ＭＳ Ｐゴシック" pitchFamily="34" charset="-128"/>
                        </a:rPr>
                        <a:t>Hosemann</a:t>
                      </a:r>
                      <a:endPar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Scholarship</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Yaron Danon</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3400">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ea typeface="ＭＳ Ｐゴシック" pitchFamily="34" charset="-128"/>
                        </a:rPr>
                        <a:t>Young Members Liaison</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Arial" pitchFamily="34" charset="0"/>
                          <a:ea typeface="ＭＳ Ｐゴシック" pitchFamily="34" charset="-128"/>
                        </a:defRPr>
                      </a:lvl1pPr>
                      <a:lvl2pPr marL="742950" indent="-285750" eaLnBrk="0" hangingPunct="0">
                        <a:spcBef>
                          <a:spcPct val="20000"/>
                        </a:spcBef>
                        <a:buFont typeface="Arial" pitchFamily="34" charset="0"/>
                        <a:defRPr sz="2400">
                          <a:solidFill>
                            <a:srgbClr val="7F7F7F"/>
                          </a:solidFill>
                          <a:latin typeface="Arial" pitchFamily="34" charset="0"/>
                          <a:ea typeface="ＭＳ Ｐゴシック" pitchFamily="34" charset="-128"/>
                        </a:defRPr>
                      </a:lvl2pPr>
                      <a:lvl3pPr marL="1143000" indent="-228600" eaLnBrk="0" hangingPunct="0">
                        <a:spcBef>
                          <a:spcPct val="20000"/>
                        </a:spcBef>
                        <a:buFont typeface="Arial" pitchFamily="34" charset="0"/>
                        <a:defRPr sz="2000">
                          <a:solidFill>
                            <a:schemeClr val="tx1"/>
                          </a:solidFill>
                          <a:latin typeface="Arial" pitchFamily="34" charset="0"/>
                          <a:ea typeface="ＭＳ Ｐゴシック" pitchFamily="34" charset="-128"/>
                        </a:defRPr>
                      </a:lvl3pPr>
                      <a:lvl4pPr marL="16002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4pPr>
                      <a:lvl5pPr marL="2057400" indent="-228600" eaLnBrk="0" hangingPunct="0">
                        <a:spcBef>
                          <a:spcPct val="20000"/>
                        </a:spcBef>
                        <a:buFont typeface="Arial" pitchFamily="34" charset="0"/>
                        <a:defRPr>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defRPr>
                          <a:solidFill>
                            <a:schemeClr val="tx1"/>
                          </a:solidFill>
                          <a:latin typeface="Arial"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ea typeface="ＭＳ Ｐゴシック" pitchFamily="34" charset="-128"/>
                        </a:rPr>
                        <a:t>TBD</a:t>
                      </a:r>
                    </a:p>
                  </a:txBody>
                  <a:tcPr marL="91427" marR="914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998476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562807"/>
            <a:ext cx="7038304" cy="90345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Division Membership Trend</a:t>
            </a:r>
          </a:p>
        </p:txBody>
      </p:sp>
      <p:graphicFrame>
        <p:nvGraphicFramePr>
          <p:cNvPr id="4" name="Chart 3"/>
          <p:cNvGraphicFramePr>
            <a:graphicFrameLocks/>
          </p:cNvGraphicFramePr>
          <p:nvPr>
            <p:extLst>
              <p:ext uri="{D42A27DB-BD31-4B8C-83A1-F6EECF244321}">
                <p14:modId xmlns:p14="http://schemas.microsoft.com/office/powerpoint/2010/main" val="1505528439"/>
              </p:ext>
            </p:extLst>
          </p:nvPr>
        </p:nvGraphicFramePr>
        <p:xfrm>
          <a:off x="863600" y="1637120"/>
          <a:ext cx="7416800" cy="51631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4238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96" y="323606"/>
            <a:ext cx="4292600"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p:cNvGraphicFramePr>
            <a:graphicFrameLocks/>
          </p:cNvGraphicFramePr>
          <p:nvPr>
            <p:extLst>
              <p:ext uri="{D42A27DB-BD31-4B8C-83A1-F6EECF244321}">
                <p14:modId xmlns:p14="http://schemas.microsoft.com/office/powerpoint/2010/main" val="369883361"/>
              </p:ext>
            </p:extLst>
          </p:nvPr>
        </p:nvGraphicFramePr>
        <p:xfrm>
          <a:off x="559629" y="1499943"/>
          <a:ext cx="7669972" cy="52478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15967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3451617"/>
              </p:ext>
            </p:extLst>
          </p:nvPr>
        </p:nvGraphicFramePr>
        <p:xfrm>
          <a:off x="179593" y="1626377"/>
          <a:ext cx="5129747" cy="441642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5589552" y="1734930"/>
            <a:ext cx="3340577" cy="3600986"/>
          </a:xfrm>
          <a:prstGeom prst="rect">
            <a:avLst/>
          </a:prstGeom>
        </p:spPr>
        <p:txBody>
          <a:bodyPr wrap="square">
            <a:spAutoFit/>
          </a:bodyPr>
          <a:lstStyle/>
          <a:p>
            <a:pPr lvl="0"/>
            <a:r>
              <a:rPr lang="en-US" dirty="0" err="1"/>
              <a:t>AccApp</a:t>
            </a:r>
            <a:r>
              <a:rPr lang="en-US" dirty="0"/>
              <a:t> Conference Series</a:t>
            </a:r>
          </a:p>
          <a:p>
            <a:endParaRPr lang="en-US" dirty="0"/>
          </a:p>
          <a:p>
            <a:r>
              <a:rPr lang="en-US" dirty="0"/>
              <a:t>Class I</a:t>
            </a:r>
          </a:p>
          <a:p>
            <a:pPr marL="285750" indent="-285750">
              <a:buFont typeface="Arial" charset="0"/>
              <a:buChar char="•"/>
            </a:pPr>
            <a:r>
              <a:rPr lang="en-US" dirty="0"/>
              <a:t>AccApp’17</a:t>
            </a:r>
            <a:br>
              <a:rPr lang="en-US" dirty="0"/>
            </a:br>
            <a:r>
              <a:rPr lang="en-US" dirty="0"/>
              <a:t>August 2017, Quebec City, Canada</a:t>
            </a:r>
          </a:p>
          <a:p>
            <a:pPr marL="285750" indent="-285750">
              <a:buFont typeface="Arial" charset="0"/>
              <a:buChar char="•"/>
            </a:pPr>
            <a:r>
              <a:rPr lang="en-US" dirty="0"/>
              <a:t>AccApp’19</a:t>
            </a:r>
            <a:br>
              <a:rPr lang="en-US" dirty="0"/>
            </a:br>
            <a:r>
              <a:rPr lang="en-US" dirty="0"/>
              <a:t>Planned for 2019, Vienna, </a:t>
            </a:r>
            <a:r>
              <a:rPr lang="en-US" dirty="0" smtClean="0"/>
              <a:t>Austria</a:t>
            </a:r>
          </a:p>
          <a:p>
            <a:pPr marL="285750" indent="-285750">
              <a:buFont typeface="Arial" charset="0"/>
              <a:buChar char="•"/>
            </a:pPr>
            <a:r>
              <a:rPr lang="en-US" dirty="0" smtClean="0"/>
              <a:t>AccApp’21</a:t>
            </a:r>
          </a:p>
          <a:p>
            <a:pPr marL="742950" lvl="1" indent="-285750">
              <a:buFont typeface="Arial" charset="0"/>
              <a:buChar char="•"/>
            </a:pPr>
            <a:r>
              <a:rPr lang="en-US" sz="1600" dirty="0"/>
              <a:t>I</a:t>
            </a:r>
            <a:r>
              <a:rPr lang="en-US" sz="1600" dirty="0" smtClean="0"/>
              <a:t>nterest with possible site presented to AAD EC at this Winter meeting</a:t>
            </a:r>
            <a:endParaRPr lang="en-US" sz="1600" dirty="0"/>
          </a:p>
        </p:txBody>
      </p:sp>
      <p:sp>
        <p:nvSpPr>
          <p:cNvPr id="3" name="TextBox 2"/>
          <p:cNvSpPr txBox="1"/>
          <p:nvPr/>
        </p:nvSpPr>
        <p:spPr>
          <a:xfrm>
            <a:off x="4918503" y="5197192"/>
            <a:ext cx="353962" cy="369332"/>
          </a:xfrm>
          <a:prstGeom prst="rect">
            <a:avLst/>
          </a:prstGeom>
          <a:noFill/>
        </p:spPr>
        <p:txBody>
          <a:bodyPr wrap="square" rtlCol="0">
            <a:spAutoFit/>
          </a:bodyPr>
          <a:lstStyle/>
          <a:p>
            <a:r>
              <a:rPr lang="en-US" dirty="0" smtClean="0"/>
              <a:t>0</a:t>
            </a:r>
            <a:endParaRPr lang="en-US" dirty="0"/>
          </a:p>
        </p:txBody>
      </p:sp>
      <p:sp>
        <p:nvSpPr>
          <p:cNvPr id="4" name="Rectangle 3"/>
          <p:cNvSpPr/>
          <p:nvPr/>
        </p:nvSpPr>
        <p:spPr>
          <a:xfrm>
            <a:off x="398206" y="2138516"/>
            <a:ext cx="4911134" cy="3672349"/>
          </a:xfrm>
          <a:prstGeom prst="rect">
            <a:avLst/>
          </a:prstGeom>
          <a:noFill/>
          <a:ln w="571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309716" y="560443"/>
            <a:ext cx="3841955" cy="769441"/>
          </a:xfrm>
          <a:prstGeom prst="rect">
            <a:avLst/>
          </a:prstGeom>
          <a:noFill/>
        </p:spPr>
        <p:txBody>
          <a:bodyPr wrap="square" rtlCol="0">
            <a:spAutoFit/>
          </a:bodyPr>
          <a:lstStyle/>
          <a:p>
            <a:r>
              <a:rPr lang="en-US" sz="4400" dirty="0" smtClean="0">
                <a:latin typeface="+mj-lt"/>
              </a:rPr>
              <a:t>Revenues</a:t>
            </a:r>
            <a:endParaRPr lang="en-US" sz="4400" dirty="0">
              <a:latin typeface="+mj-lt"/>
            </a:endParaRPr>
          </a:p>
        </p:txBody>
      </p:sp>
    </p:spTree>
    <p:extLst>
      <p:ext uri="{BB962C8B-B14F-4D97-AF65-F5344CB8AC3E}">
        <p14:creationId xmlns:p14="http://schemas.microsoft.com/office/powerpoint/2010/main" val="3984145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970998455"/>
              </p:ext>
            </p:extLst>
          </p:nvPr>
        </p:nvGraphicFramePr>
        <p:xfrm>
          <a:off x="663036" y="1643758"/>
          <a:ext cx="7735529" cy="436245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90832" y="597318"/>
            <a:ext cx="4018936" cy="1046440"/>
          </a:xfrm>
          <a:prstGeom prst="rect">
            <a:avLst/>
          </a:prstGeom>
          <a:noFill/>
        </p:spPr>
        <p:txBody>
          <a:bodyPr wrap="square" rtlCol="0">
            <a:spAutoFit/>
          </a:bodyPr>
          <a:lstStyle/>
          <a:p>
            <a:r>
              <a:rPr lang="en-US" sz="4400" dirty="0">
                <a:latin typeface="+mj-lt"/>
              </a:rPr>
              <a:t>Expenditures</a:t>
            </a:r>
          </a:p>
          <a:p>
            <a:endParaRPr lang="en-US" dirty="0"/>
          </a:p>
        </p:txBody>
      </p:sp>
    </p:spTree>
    <p:extLst>
      <p:ext uri="{BB962C8B-B14F-4D97-AF65-F5344CB8AC3E}">
        <p14:creationId xmlns:p14="http://schemas.microsoft.com/office/powerpoint/2010/main" val="2079593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0" y="1763990"/>
            <a:ext cx="8013700" cy="4878110"/>
          </a:xfrm>
        </p:spPr>
        <p:txBody>
          <a:bodyPr>
            <a:normAutofit lnSpcReduction="10000"/>
          </a:bodyPr>
          <a:lstStyle/>
          <a:p>
            <a:r>
              <a:rPr lang="en-US" sz="1800" dirty="0" smtClean="0"/>
              <a:t>Scholarships</a:t>
            </a:r>
          </a:p>
          <a:p>
            <a:pPr lvl="1">
              <a:buFont typeface="Arial" charset="0"/>
              <a:buChar char="•"/>
            </a:pPr>
            <a:r>
              <a:rPr lang="en-US" sz="1400" dirty="0" smtClean="0"/>
              <a:t>2017 Recipient</a:t>
            </a:r>
            <a:endParaRPr lang="en-US" sz="1400" dirty="0"/>
          </a:p>
          <a:p>
            <a:pPr lvl="2">
              <a:buFont typeface="Arial" charset="0"/>
              <a:buChar char="•"/>
            </a:pPr>
            <a:r>
              <a:rPr lang="en-US" sz="1200" dirty="0"/>
              <a:t>Grace Kim - United States Naval </a:t>
            </a:r>
            <a:r>
              <a:rPr lang="en-US" sz="1200" dirty="0" smtClean="0"/>
              <a:t>Academy</a:t>
            </a:r>
          </a:p>
          <a:p>
            <a:pPr lvl="2">
              <a:buFont typeface="Arial" charset="0"/>
              <a:buChar char="•"/>
            </a:pPr>
            <a:r>
              <a:rPr lang="en-US" sz="1200" dirty="0"/>
              <a:t>$2000 Corporate Scholarship courtesy of </a:t>
            </a:r>
            <a:r>
              <a:rPr lang="en-US" sz="1200" dirty="0" err="1"/>
              <a:t>TechSource</a:t>
            </a:r>
            <a:r>
              <a:rPr lang="en-US" sz="1200" dirty="0"/>
              <a:t> Inc. to be administered by AAD</a:t>
            </a:r>
          </a:p>
          <a:p>
            <a:pPr marL="1543050" lvl="3">
              <a:buFont typeface="Arial" charset="0"/>
              <a:buChar char="•"/>
            </a:pPr>
            <a:r>
              <a:rPr lang="en-US" sz="1200" dirty="0">
                <a:latin typeface="+mn-lt"/>
              </a:rPr>
              <a:t>Applications due in January 2018</a:t>
            </a:r>
          </a:p>
          <a:p>
            <a:r>
              <a:rPr lang="en-US" sz="1800" dirty="0" smtClean="0"/>
              <a:t>Honors/Awards</a:t>
            </a:r>
            <a:endParaRPr lang="en-US" sz="1800" dirty="0"/>
          </a:p>
          <a:p>
            <a:pPr marL="685800" lvl="1">
              <a:buFont typeface="Arial" charset="0"/>
              <a:buChar char="•"/>
            </a:pPr>
            <a:r>
              <a:rPr lang="en-US" sz="1400" dirty="0"/>
              <a:t>2017 Student Conference:</a:t>
            </a:r>
          </a:p>
          <a:p>
            <a:pPr marL="1143000" lvl="3">
              <a:buFont typeface="Arial" charset="0"/>
              <a:buChar char="•"/>
            </a:pPr>
            <a:r>
              <a:rPr lang="en-US" sz="1200" dirty="0">
                <a:latin typeface="+mn-lt"/>
              </a:rPr>
              <a:t>Leslie Ann </a:t>
            </a:r>
            <a:r>
              <a:rPr lang="en-US" sz="1200" dirty="0" err="1">
                <a:latin typeface="+mn-lt"/>
              </a:rPr>
              <a:t>Alasagas</a:t>
            </a:r>
            <a:r>
              <a:rPr lang="en-US" sz="1200" dirty="0">
                <a:latin typeface="+mn-lt"/>
              </a:rPr>
              <a:t> et al. </a:t>
            </a:r>
            <a:r>
              <a:rPr lang="en-US" sz="1200" dirty="0"/>
              <a:t>– United States Naval Academy</a:t>
            </a:r>
            <a:endParaRPr lang="en-US" sz="1200" dirty="0">
              <a:latin typeface="+mn-lt"/>
            </a:endParaRPr>
          </a:p>
          <a:p>
            <a:pPr marL="1600200" lvl="4">
              <a:buFont typeface="Arial" charset="0"/>
              <a:buChar char="•"/>
            </a:pPr>
            <a:r>
              <a:rPr lang="en-US" sz="1200" dirty="0">
                <a:latin typeface="+mn-lt"/>
              </a:rPr>
              <a:t>5th place as a Best Overall Paper</a:t>
            </a:r>
          </a:p>
          <a:p>
            <a:pPr marL="1600200" lvl="4">
              <a:buFont typeface="Arial" charset="0"/>
              <a:buChar char="•"/>
            </a:pPr>
            <a:r>
              <a:rPr lang="en-US" sz="1200" dirty="0">
                <a:latin typeface="+mn-lt"/>
              </a:rPr>
              <a:t>AAD Best Podium Presentation</a:t>
            </a:r>
          </a:p>
          <a:p>
            <a:r>
              <a:rPr lang="en-US" sz="1800" dirty="0"/>
              <a:t>Student Support (travel and/or student conference)</a:t>
            </a:r>
          </a:p>
          <a:p>
            <a:pPr marL="685800" lvl="1">
              <a:buFont typeface="Arial" charset="0"/>
              <a:buChar char="•"/>
            </a:pPr>
            <a:r>
              <a:rPr lang="en-US" sz="1400" dirty="0"/>
              <a:t>AccApp’17 (4 student travel awards)</a:t>
            </a:r>
          </a:p>
          <a:p>
            <a:pPr marL="1028700" lvl="1">
              <a:buFont typeface="Arial" charset="0"/>
              <a:buChar char="•"/>
            </a:pPr>
            <a:r>
              <a:rPr lang="en-US" sz="1200" dirty="0" err="1">
                <a:solidFill>
                  <a:schemeClr val="tx1"/>
                </a:solidFill>
              </a:rPr>
              <a:t>Tommaso</a:t>
            </a:r>
            <a:r>
              <a:rPr lang="en-US" sz="1200" dirty="0">
                <a:solidFill>
                  <a:schemeClr val="tx1"/>
                </a:solidFill>
              </a:rPr>
              <a:t> Stefano </a:t>
            </a:r>
            <a:r>
              <a:rPr lang="en-US" sz="1200" dirty="0" err="1">
                <a:solidFill>
                  <a:schemeClr val="tx1"/>
                </a:solidFill>
              </a:rPr>
              <a:t>Carzaniga</a:t>
            </a:r>
            <a:r>
              <a:rPr lang="en-US" sz="1200" dirty="0">
                <a:solidFill>
                  <a:schemeClr val="tx1"/>
                </a:solidFill>
              </a:rPr>
              <a:t/>
            </a:r>
            <a:br>
              <a:rPr lang="en-US" sz="1200" dirty="0">
                <a:solidFill>
                  <a:schemeClr val="tx1"/>
                </a:solidFill>
              </a:rPr>
            </a:br>
            <a:r>
              <a:rPr lang="en-US" sz="1200" dirty="0">
                <a:solidFill>
                  <a:schemeClr val="tx1"/>
                </a:solidFill>
              </a:rPr>
              <a:t>Albert Einstein Center for Fundamental Physics (AEC) and Laboratory for High Energy Physics (LHEP),</a:t>
            </a:r>
            <a:r>
              <a:rPr lang="en-US" sz="1200" dirty="0"/>
              <a:t> </a:t>
            </a:r>
            <a:r>
              <a:rPr lang="en-US" sz="1200" dirty="0">
                <a:solidFill>
                  <a:schemeClr val="tx1"/>
                </a:solidFill>
              </a:rPr>
              <a:t>Switzerland </a:t>
            </a:r>
          </a:p>
          <a:p>
            <a:pPr marL="1028700" lvl="1">
              <a:buFont typeface="Arial" charset="0"/>
              <a:buChar char="•"/>
            </a:pPr>
            <a:r>
              <a:rPr lang="en-US" sz="1200" dirty="0">
                <a:solidFill>
                  <a:schemeClr val="tx1"/>
                </a:solidFill>
              </a:rPr>
              <a:t>David Alexander </a:t>
            </a:r>
            <a:r>
              <a:rPr lang="en-US" sz="1200" dirty="0" err="1">
                <a:solidFill>
                  <a:schemeClr val="tx1"/>
                </a:solidFill>
              </a:rPr>
              <a:t>Bruton</a:t>
            </a:r>
            <a:r>
              <a:rPr lang="en-US" sz="1200" dirty="0">
                <a:solidFill>
                  <a:schemeClr val="tx1"/>
                </a:solidFill>
              </a:rPr>
              <a:t/>
            </a:r>
            <a:br>
              <a:rPr lang="en-US" sz="1200" dirty="0">
                <a:solidFill>
                  <a:schemeClr val="tx1"/>
                </a:solidFill>
              </a:rPr>
            </a:br>
            <a:r>
              <a:rPr lang="en-US" sz="1200" dirty="0">
                <a:solidFill>
                  <a:schemeClr val="tx1"/>
                </a:solidFill>
              </a:rPr>
              <a:t>University of </a:t>
            </a:r>
            <a:r>
              <a:rPr lang="en-US" sz="1200" dirty="0" err="1">
                <a:solidFill>
                  <a:schemeClr val="tx1"/>
                </a:solidFill>
              </a:rPr>
              <a:t>Huddersfield</a:t>
            </a:r>
            <a:r>
              <a:rPr lang="en-US" sz="1200" dirty="0">
                <a:solidFill>
                  <a:schemeClr val="tx1"/>
                </a:solidFill>
              </a:rPr>
              <a:t>, UK</a:t>
            </a:r>
          </a:p>
          <a:p>
            <a:pPr marL="1028700" lvl="1">
              <a:buFont typeface="Arial" charset="0"/>
              <a:buChar char="•"/>
            </a:pPr>
            <a:r>
              <a:rPr lang="en-US" sz="1200" dirty="0" err="1">
                <a:solidFill>
                  <a:schemeClr val="tx1"/>
                </a:solidFill>
              </a:rPr>
              <a:t>Eunjoong</a:t>
            </a:r>
            <a:r>
              <a:rPr lang="en-US" sz="1200" dirty="0">
                <a:solidFill>
                  <a:schemeClr val="tx1"/>
                </a:solidFill>
              </a:rPr>
              <a:t> Lee</a:t>
            </a:r>
            <a:br>
              <a:rPr lang="en-US" sz="1200" dirty="0">
                <a:solidFill>
                  <a:schemeClr val="tx1"/>
                </a:solidFill>
              </a:rPr>
            </a:br>
            <a:r>
              <a:rPr lang="en-US" sz="1200" dirty="0">
                <a:solidFill>
                  <a:schemeClr val="tx1"/>
                </a:solidFill>
              </a:rPr>
              <a:t>Korea Advanced Institute of Science and Technology (KAIST)</a:t>
            </a:r>
          </a:p>
          <a:p>
            <a:pPr marL="1028700" lvl="1">
              <a:buFont typeface="Arial" charset="0"/>
              <a:buChar char="•"/>
            </a:pPr>
            <a:r>
              <a:rPr lang="en-US" sz="1200" dirty="0">
                <a:solidFill>
                  <a:schemeClr val="tx1"/>
                </a:solidFill>
              </a:rPr>
              <a:t>Jesse M. Brown</a:t>
            </a:r>
            <a:br>
              <a:rPr lang="en-US" sz="1200" dirty="0">
                <a:solidFill>
                  <a:schemeClr val="tx1"/>
                </a:solidFill>
              </a:rPr>
            </a:br>
            <a:r>
              <a:rPr lang="en-US" sz="1200" dirty="0">
                <a:solidFill>
                  <a:schemeClr val="tx1"/>
                </a:solidFill>
              </a:rPr>
              <a:t>Rensselaer Polytechnic Institute, NY</a:t>
            </a:r>
          </a:p>
        </p:txBody>
      </p:sp>
      <p:sp>
        <p:nvSpPr>
          <p:cNvPr id="4" name="Title 1"/>
          <p:cNvSpPr txBox="1">
            <a:spLocks/>
          </p:cNvSpPr>
          <p:nvPr/>
        </p:nvSpPr>
        <p:spPr>
          <a:xfrm>
            <a:off x="21269" y="547657"/>
            <a:ext cx="6544631" cy="7603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Scholarships and Awards</a:t>
            </a:r>
            <a:endParaRPr lang="en-US" dirty="0"/>
          </a:p>
        </p:txBody>
      </p:sp>
    </p:spTree>
    <p:extLst>
      <p:ext uri="{BB962C8B-B14F-4D97-AF65-F5344CB8AC3E}">
        <p14:creationId xmlns:p14="http://schemas.microsoft.com/office/powerpoint/2010/main" val="2044468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ANS-PP-template">
  <a:themeElements>
    <a:clrScheme name="Custom 1">
      <a:dk1>
        <a:sysClr val="windowText" lastClr="000000"/>
      </a:dk1>
      <a:lt1>
        <a:sysClr val="window" lastClr="FFFFFF"/>
      </a:lt1>
      <a:dk2>
        <a:srgbClr val="10233F"/>
      </a:dk2>
      <a:lt2>
        <a:srgbClr val="B3B3B3"/>
      </a:lt2>
      <a:accent1>
        <a:srgbClr val="4F81BD"/>
      </a:accent1>
      <a:accent2>
        <a:srgbClr val="C0504D"/>
      </a:accent2>
      <a:accent3>
        <a:srgbClr val="7D9646"/>
      </a:accent3>
      <a:accent4>
        <a:srgbClr val="8064A2"/>
      </a:accent4>
      <a:accent5>
        <a:srgbClr val="4BACC6"/>
      </a:accent5>
      <a:accent6>
        <a:srgbClr val="E1AC3F"/>
      </a:accent6>
      <a:hlink>
        <a:srgbClr val="3271C9"/>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1-ANS-PP-template</Template>
  <TotalTime>840</TotalTime>
  <Words>741</Words>
  <Application>Microsoft Office PowerPoint</Application>
  <PresentationFormat>On-screen Show (4:3)</PresentationFormat>
  <Paragraphs>207</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1-ANS-PP-template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Bishop Toni</dc:creator>
  <cp:lastModifiedBy>Valerie Vasilievas</cp:lastModifiedBy>
  <cp:revision>101</cp:revision>
  <dcterms:created xsi:type="dcterms:W3CDTF">2013-05-22T19:51:16Z</dcterms:created>
  <dcterms:modified xsi:type="dcterms:W3CDTF">2017-11-01T14:47:32Z</dcterms:modified>
</cp:coreProperties>
</file>