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0" r:id="rId4"/>
    <p:sldId id="260" r:id="rId5"/>
    <p:sldId id="280" r:id="rId6"/>
    <p:sldId id="281" r:id="rId7"/>
    <p:sldId id="278" r:id="rId8"/>
    <p:sldId id="261" r:id="rId9"/>
    <p:sldId id="284" r:id="rId10"/>
    <p:sldId id="282" r:id="rId11"/>
    <p:sldId id="283" r:id="rId12"/>
    <p:sldId id="268"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54">
          <p15:clr>
            <a:srgbClr val="A4A3A4"/>
          </p15:clr>
        </p15:guide>
        <p15:guide id="2"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66B6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0" autoAdjust="0"/>
    <p:restoredTop sz="94660"/>
  </p:normalViewPr>
  <p:slideViewPr>
    <p:cSldViewPr snapToGrid="0" snapToObjects="1">
      <p:cViewPr>
        <p:scale>
          <a:sx n="118" d="100"/>
          <a:sy n="118" d="100"/>
        </p:scale>
        <p:origin x="-1434" y="-24"/>
      </p:cViewPr>
      <p:guideLst>
        <p:guide orient="horz" pos="2254"/>
        <p:guide pos="289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997" y="2130425"/>
            <a:ext cx="7431202" cy="1470025"/>
          </a:xfrm>
          <a:prstGeom prst="rect">
            <a:avLst/>
          </a:prstGeo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026995" y="3886200"/>
            <a:ext cx="7431203"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349498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090" y="1763990"/>
            <a:ext cx="7425110" cy="43621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13794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6022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32034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10233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65000"/>
                  </a:schemeClr>
                </a:solidFill>
              </a:defRPr>
            </a:lvl1pPr>
          </a:lstStyle>
          <a:p>
            <a:fld id="{14B981EE-C3D8-694F-97FF-F68C7832F9E8}" type="datetimeFigureOut">
              <a:rPr lang="en-US" smtClean="0"/>
              <a:pPr/>
              <a:t>11/3/2016</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16464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1417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12501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10233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t>11/3/2016</a:t>
            </a:fld>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17405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090" y="1763990"/>
            <a:ext cx="7425110" cy="43621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981EE-C3D8-694F-97FF-F68C7832F9E8}" type="datetimeFigureOut">
              <a:rPr lang="en-US" smtClean="0"/>
              <a:t>11/3/2016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2314-900F-3548-907F-397C26204449}" type="slidenum">
              <a:rPr lang="en-US" smtClean="0"/>
              <a:t>‹#›</a:t>
            </a:fld>
            <a:endParaRPr lang="en-US" dirty="0"/>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0" name="Picture 9" descr="Master_ANS_Icon_4C.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646" y="660814"/>
            <a:ext cx="1403554" cy="518050"/>
          </a:xfrm>
          <a:prstGeom prst="rect">
            <a:avLst/>
          </a:prstGeom>
        </p:spPr>
      </p:pic>
    </p:spTree>
    <p:extLst>
      <p:ext uri="{BB962C8B-B14F-4D97-AF65-F5344CB8AC3E}">
        <p14:creationId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mcd.an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8" name="Picture 7" descr="Master_ANS_Icon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646" y="660814"/>
            <a:ext cx="1403554" cy="518050"/>
          </a:xfrm>
          <a:prstGeom prst="rect">
            <a:avLst/>
          </a:prstGeom>
        </p:spPr>
      </p:pic>
      <p:sp>
        <p:nvSpPr>
          <p:cNvPr id="7" name="Rectangle 2"/>
          <p:cNvSpPr txBox="1">
            <a:spLocks noChangeArrowheads="1"/>
          </p:cNvSpPr>
          <p:nvPr/>
        </p:nvSpPr>
        <p:spPr>
          <a:xfrm>
            <a:off x="347289" y="1512258"/>
            <a:ext cx="8458200" cy="1783101"/>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American Nuclear Society</a:t>
            </a:r>
            <a:br>
              <a:rPr lang="en-US" sz="3600" b="1" dirty="0" smtClean="0"/>
            </a:br>
            <a:r>
              <a:rPr lang="en-US" sz="3600" b="1" dirty="0" smtClean="0"/>
              <a:t>Mathematics and Computation Division</a:t>
            </a:r>
          </a:p>
        </p:txBody>
      </p:sp>
      <p:sp>
        <p:nvSpPr>
          <p:cNvPr id="10" name="Rectangle 3"/>
          <p:cNvSpPr txBox="1">
            <a:spLocks noChangeArrowheads="1"/>
          </p:cNvSpPr>
          <p:nvPr/>
        </p:nvSpPr>
        <p:spPr>
          <a:xfrm>
            <a:off x="347289" y="3554751"/>
            <a:ext cx="6572126" cy="1767876"/>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Presentation to the</a:t>
            </a:r>
          </a:p>
          <a:p>
            <a:r>
              <a:rPr lang="en-US" dirty="0" smtClean="0">
                <a:solidFill>
                  <a:schemeClr val="tx1"/>
                </a:solidFill>
              </a:rPr>
              <a:t>ANS Board of Directors</a:t>
            </a:r>
          </a:p>
          <a:p>
            <a:r>
              <a:rPr lang="en-US" dirty="0" smtClean="0">
                <a:solidFill>
                  <a:schemeClr val="tx1"/>
                </a:solidFill>
              </a:rPr>
              <a:t>Patrick S. Brantley, Chair</a:t>
            </a:r>
          </a:p>
          <a:p>
            <a:r>
              <a:rPr lang="en-US" dirty="0" smtClean="0">
                <a:solidFill>
                  <a:schemeClr val="tx1"/>
                </a:solidFill>
              </a:rPr>
              <a:t>November 9, 2016 – Las Vegas, NV</a:t>
            </a:r>
          </a:p>
        </p:txBody>
      </p:sp>
    </p:spTree>
    <p:extLst>
      <p:ext uri="{BB962C8B-B14F-4D97-AF65-F5344CB8AC3E}">
        <p14:creationId xmlns:p14="http://schemas.microsoft.com/office/powerpoint/2010/main" val="2018810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78000"/>
            <a:ext cx="8229600" cy="4730750"/>
          </a:xfrm>
        </p:spPr>
        <p:txBody>
          <a:bodyPr>
            <a:normAutofit fontScale="70000" lnSpcReduction="20000"/>
          </a:bodyPr>
          <a:lstStyle/>
          <a:p>
            <a:r>
              <a:rPr lang="en-US" dirty="0" smtClean="0"/>
              <a:t>Society Leadership</a:t>
            </a:r>
          </a:p>
          <a:p>
            <a:pPr lvl="1"/>
            <a:r>
              <a:rPr lang="en-US" dirty="0">
                <a:solidFill>
                  <a:schemeClr val="tx1"/>
                </a:solidFill>
              </a:rPr>
              <a:t>Our members serve on the ANS board and actively participate in </a:t>
            </a:r>
            <a:r>
              <a:rPr lang="en-US" dirty="0" smtClean="0">
                <a:solidFill>
                  <a:schemeClr val="tx1"/>
                </a:solidFill>
              </a:rPr>
              <a:t>standing committees</a:t>
            </a:r>
          </a:p>
          <a:p>
            <a:r>
              <a:rPr lang="en-US" dirty="0" smtClean="0"/>
              <a:t>Standards</a:t>
            </a:r>
          </a:p>
          <a:p>
            <a:pPr lvl="1"/>
            <a:r>
              <a:rPr lang="en-US" dirty="0" smtClean="0">
                <a:solidFill>
                  <a:srgbClr val="000000"/>
                </a:solidFill>
              </a:rPr>
              <a:t>MCD members engage </a:t>
            </a:r>
            <a:r>
              <a:rPr lang="en-US" dirty="0">
                <a:solidFill>
                  <a:srgbClr val="000000"/>
                </a:solidFill>
              </a:rPr>
              <a:t>in </a:t>
            </a:r>
            <a:r>
              <a:rPr lang="en-US" dirty="0" smtClean="0">
                <a:solidFill>
                  <a:srgbClr val="000000"/>
                </a:solidFill>
              </a:rPr>
              <a:t>standards through ANS</a:t>
            </a:r>
            <a:r>
              <a:rPr lang="en-US" dirty="0">
                <a:solidFill>
                  <a:srgbClr val="000000"/>
                </a:solidFill>
              </a:rPr>
              <a:t>-10 </a:t>
            </a:r>
            <a:r>
              <a:rPr lang="en-US" dirty="0" smtClean="0">
                <a:solidFill>
                  <a:srgbClr val="000000"/>
                </a:solidFill>
              </a:rPr>
              <a:t>Mathematics and Computation subcommittee</a:t>
            </a:r>
            <a:endParaRPr lang="en-US" dirty="0" smtClean="0"/>
          </a:p>
          <a:p>
            <a:r>
              <a:rPr lang="en-US" dirty="0" smtClean="0"/>
              <a:t>Position Statements</a:t>
            </a:r>
          </a:p>
          <a:p>
            <a:pPr lvl="1"/>
            <a:r>
              <a:rPr lang="en-US" dirty="0">
                <a:solidFill>
                  <a:srgbClr val="000000"/>
                </a:solidFill>
              </a:rPr>
              <a:t>MCD members, especially the members of the executive committee, standing committees, and officers have individually contributed to ANS position statements</a:t>
            </a:r>
          </a:p>
          <a:p>
            <a:pPr lvl="1"/>
            <a:r>
              <a:rPr lang="en-US" dirty="0">
                <a:solidFill>
                  <a:srgbClr val="000000"/>
                </a:solidFill>
              </a:rPr>
              <a:t>MCD maintains no position statements</a:t>
            </a:r>
            <a:endParaRPr lang="en-US" dirty="0" smtClean="0">
              <a:solidFill>
                <a:srgbClr val="000000"/>
              </a:solidFill>
            </a:endParaRPr>
          </a:p>
          <a:p>
            <a:r>
              <a:rPr lang="en-US" dirty="0" smtClean="0"/>
              <a:t>Affiliations with other technical organizations</a:t>
            </a:r>
          </a:p>
          <a:p>
            <a:pPr lvl="1"/>
            <a:r>
              <a:rPr lang="en-US" dirty="0">
                <a:solidFill>
                  <a:srgbClr val="000000"/>
                </a:solidFill>
              </a:rPr>
              <a:t>Our members participate </a:t>
            </a:r>
            <a:r>
              <a:rPr lang="en-US" dirty="0" smtClean="0">
                <a:solidFill>
                  <a:srgbClr val="000000"/>
                </a:solidFill>
              </a:rPr>
              <a:t>in </a:t>
            </a:r>
            <a:r>
              <a:rPr lang="en-US" dirty="0">
                <a:solidFill>
                  <a:srgbClr val="000000"/>
                </a:solidFill>
              </a:rPr>
              <a:t>SIAM, AAPM, </a:t>
            </a:r>
            <a:r>
              <a:rPr lang="en-US" dirty="0" smtClean="0">
                <a:solidFill>
                  <a:srgbClr val="000000"/>
                </a:solidFill>
              </a:rPr>
              <a:t>ASTM, APS, and AAAS </a:t>
            </a:r>
            <a:r>
              <a:rPr lang="en-US" dirty="0">
                <a:solidFill>
                  <a:srgbClr val="000000"/>
                </a:solidFill>
              </a:rPr>
              <a:t>societies</a:t>
            </a:r>
          </a:p>
          <a:p>
            <a:pPr lvl="1"/>
            <a:r>
              <a:rPr lang="en-US" dirty="0">
                <a:solidFill>
                  <a:srgbClr val="000000"/>
                </a:solidFill>
              </a:rPr>
              <a:t>Co-sponsorship of meetings, e.g., Supercomputing in Nuclear Applications </a:t>
            </a:r>
            <a:r>
              <a:rPr lang="en-US" dirty="0" smtClean="0">
                <a:solidFill>
                  <a:srgbClr val="000000"/>
                </a:solidFill>
              </a:rPr>
              <a:t>+ Monte Carlo (SNA+MC)</a:t>
            </a:r>
          </a:p>
        </p:txBody>
      </p:sp>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MCD Contributions to Society</a:t>
            </a:r>
          </a:p>
        </p:txBody>
      </p:sp>
    </p:spTree>
    <p:extLst>
      <p:ext uri="{BB962C8B-B14F-4D97-AF65-F5344CB8AC3E}">
        <p14:creationId xmlns:p14="http://schemas.microsoft.com/office/powerpoint/2010/main" val="23054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30375"/>
            <a:ext cx="8229600" cy="4889500"/>
          </a:xfrm>
        </p:spPr>
        <p:txBody>
          <a:bodyPr>
            <a:normAutofit fontScale="62500" lnSpcReduction="20000"/>
          </a:bodyPr>
          <a:lstStyle/>
          <a:p>
            <a:r>
              <a:rPr lang="en-US" dirty="0" smtClean="0"/>
              <a:t>Endowed Scholarships</a:t>
            </a:r>
          </a:p>
          <a:p>
            <a:pPr lvl="1"/>
            <a:r>
              <a:rPr lang="en-US" dirty="0">
                <a:solidFill>
                  <a:srgbClr val="000000"/>
                </a:solidFill>
              </a:rPr>
              <a:t>Robert A. Dannels </a:t>
            </a:r>
            <a:r>
              <a:rPr lang="en-US" dirty="0" smtClean="0">
                <a:solidFill>
                  <a:srgbClr val="000000"/>
                </a:solidFill>
              </a:rPr>
              <a:t>Memorial Graduate Scholarship ($3,500/year)</a:t>
            </a:r>
            <a:endParaRPr lang="en-US" dirty="0">
              <a:solidFill>
                <a:srgbClr val="000000"/>
              </a:solidFill>
            </a:endParaRPr>
          </a:p>
          <a:p>
            <a:pPr lvl="1"/>
            <a:r>
              <a:rPr lang="en-US" dirty="0" smtClean="0">
                <a:solidFill>
                  <a:srgbClr val="000000"/>
                </a:solidFill>
              </a:rPr>
              <a:t>Ely M. Gelbard Memorial Graduate Scholarship</a:t>
            </a:r>
            <a:r>
              <a:rPr lang="en-US" dirty="0" smtClean="0"/>
              <a:t> </a:t>
            </a:r>
            <a:r>
              <a:rPr lang="en-US" dirty="0" smtClean="0">
                <a:solidFill>
                  <a:srgbClr val="000000"/>
                </a:solidFill>
              </a:rPr>
              <a:t>– actively raising funds for endowment (planned $3,500/year)</a:t>
            </a:r>
          </a:p>
          <a:p>
            <a:r>
              <a:rPr lang="en-US" dirty="0" smtClean="0">
                <a:solidFill>
                  <a:srgbClr val="000000"/>
                </a:solidFill>
              </a:rPr>
              <a:t>Professional Development</a:t>
            </a:r>
          </a:p>
          <a:p>
            <a:pPr lvl="1"/>
            <a:r>
              <a:rPr lang="en-US" dirty="0" smtClean="0">
                <a:solidFill>
                  <a:srgbClr val="000000"/>
                </a:solidFill>
              </a:rPr>
              <a:t>Our members organize code </a:t>
            </a:r>
            <a:r>
              <a:rPr lang="en-US" dirty="0">
                <a:solidFill>
                  <a:srgbClr val="000000"/>
                </a:solidFill>
              </a:rPr>
              <a:t>workshops at national and topical </a:t>
            </a:r>
            <a:r>
              <a:rPr lang="en-US" dirty="0" smtClean="0">
                <a:solidFill>
                  <a:srgbClr val="000000"/>
                </a:solidFill>
              </a:rPr>
              <a:t>meetings</a:t>
            </a:r>
            <a:endParaRPr lang="en-US" dirty="0">
              <a:solidFill>
                <a:srgbClr val="000000"/>
              </a:solidFill>
            </a:endParaRPr>
          </a:p>
          <a:p>
            <a:pPr lvl="1"/>
            <a:r>
              <a:rPr lang="en-US" dirty="0" smtClean="0">
                <a:solidFill>
                  <a:srgbClr val="000000"/>
                </a:solidFill>
              </a:rPr>
              <a:t>MCD sponsors Roundtable </a:t>
            </a:r>
            <a:r>
              <a:rPr lang="en-US" dirty="0">
                <a:solidFill>
                  <a:srgbClr val="000000"/>
                </a:solidFill>
              </a:rPr>
              <a:t>on “Current Issues in Computational Methods” at national </a:t>
            </a:r>
            <a:r>
              <a:rPr lang="en-US" dirty="0" smtClean="0">
                <a:solidFill>
                  <a:srgbClr val="000000"/>
                </a:solidFill>
              </a:rPr>
              <a:t>meetings</a:t>
            </a:r>
          </a:p>
          <a:p>
            <a:r>
              <a:rPr lang="en-US" dirty="0" smtClean="0">
                <a:solidFill>
                  <a:srgbClr val="000000"/>
                </a:solidFill>
              </a:rPr>
              <a:t>Peer Recognition/Awards</a:t>
            </a:r>
          </a:p>
          <a:p>
            <a:pPr lvl="1"/>
            <a:r>
              <a:rPr lang="en-US" dirty="0" smtClean="0">
                <a:solidFill>
                  <a:srgbClr val="000000"/>
                </a:solidFill>
              </a:rPr>
              <a:t>Gerald C. Pomraning Memorial Award</a:t>
            </a:r>
          </a:p>
          <a:p>
            <a:pPr lvl="1"/>
            <a:r>
              <a:rPr lang="en-US" dirty="0" smtClean="0">
                <a:solidFill>
                  <a:srgbClr val="000000"/>
                </a:solidFill>
              </a:rPr>
              <a:t>Distinguished Service Award</a:t>
            </a:r>
          </a:p>
          <a:p>
            <a:pPr lvl="1"/>
            <a:r>
              <a:rPr lang="en-US" dirty="0">
                <a:solidFill>
                  <a:srgbClr val="000000"/>
                </a:solidFill>
              </a:rPr>
              <a:t>Y</a:t>
            </a:r>
            <a:r>
              <a:rPr lang="en-US" dirty="0" smtClean="0">
                <a:solidFill>
                  <a:srgbClr val="000000"/>
                </a:solidFill>
              </a:rPr>
              <a:t>oung Member’s Research Achievement Award</a:t>
            </a:r>
          </a:p>
          <a:p>
            <a:r>
              <a:rPr lang="en-US" dirty="0">
                <a:solidFill>
                  <a:srgbClr val="000000"/>
                </a:solidFill>
              </a:rPr>
              <a:t>Non-Meeting Publications</a:t>
            </a:r>
          </a:p>
          <a:p>
            <a:pPr lvl="1"/>
            <a:r>
              <a:rPr lang="en-US" dirty="0">
                <a:solidFill>
                  <a:srgbClr val="000000"/>
                </a:solidFill>
              </a:rPr>
              <a:t>Our members publish papers in Nuclear Science and Engineering, Nuclear Technology, Annals of Nuclear Energy, Progress in Nuclear Energy, Journal of Computational Physics, Journal of Medical Physics, JCTT, SIAM Journals, IEEE Journals, ASTM </a:t>
            </a:r>
            <a:r>
              <a:rPr lang="en-US" dirty="0" smtClean="0">
                <a:solidFill>
                  <a:srgbClr val="000000"/>
                </a:solidFill>
              </a:rPr>
              <a:t>Journals</a:t>
            </a:r>
            <a:endParaRPr lang="en-US" dirty="0">
              <a:solidFill>
                <a:srgbClr val="000000"/>
              </a:solidFill>
            </a:endParaRPr>
          </a:p>
        </p:txBody>
      </p:sp>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MCD Contributions to Society</a:t>
            </a:r>
          </a:p>
        </p:txBody>
      </p:sp>
    </p:spTree>
    <p:extLst>
      <p:ext uri="{BB962C8B-B14F-4D97-AF65-F5344CB8AC3E}">
        <p14:creationId xmlns:p14="http://schemas.microsoft.com/office/powerpoint/2010/main" val="220470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771577"/>
            <a:ext cx="8229600" cy="4430196"/>
          </a:xfrm>
        </p:spPr>
        <p:txBody>
          <a:bodyPr>
            <a:normAutofit fontScale="62500" lnSpcReduction="20000"/>
          </a:bodyPr>
          <a:lstStyle/>
          <a:p>
            <a:r>
              <a:rPr lang="en-US" dirty="0" smtClean="0"/>
              <a:t>Areas of Success</a:t>
            </a:r>
          </a:p>
          <a:p>
            <a:pPr lvl="1"/>
            <a:r>
              <a:rPr lang="en-US" dirty="0" smtClean="0">
                <a:solidFill>
                  <a:schemeClr val="tx1"/>
                </a:solidFill>
              </a:rPr>
              <a:t>Strong </a:t>
            </a:r>
            <a:r>
              <a:rPr lang="en-US" dirty="0">
                <a:solidFill>
                  <a:schemeClr val="tx1"/>
                </a:solidFill>
              </a:rPr>
              <a:t>technical program at national ANS </a:t>
            </a:r>
            <a:r>
              <a:rPr lang="en-US" dirty="0" smtClean="0">
                <a:solidFill>
                  <a:schemeClr val="tx1"/>
                </a:solidFill>
              </a:rPr>
              <a:t>meetings (typically ~5-7 sessions + co-sponsor with RPD), including establishment of regular Uncertainty Quantification and Sensitivity Analysis session</a:t>
            </a:r>
          </a:p>
          <a:p>
            <a:pPr lvl="2"/>
            <a:r>
              <a:rPr lang="en-US" dirty="0" smtClean="0"/>
              <a:t>MCD national meeting attendance averages approximately 150, 25% students</a:t>
            </a:r>
            <a:endParaRPr lang="en-US" dirty="0" smtClean="0">
              <a:solidFill>
                <a:schemeClr val="tx1"/>
              </a:solidFill>
            </a:endParaRPr>
          </a:p>
          <a:p>
            <a:pPr lvl="1"/>
            <a:r>
              <a:rPr lang="en-US" dirty="0" smtClean="0">
                <a:solidFill>
                  <a:schemeClr val="tx1"/>
                </a:solidFill>
              </a:rPr>
              <a:t>Biennial M&amp;C Topical Meetings (typically Class I) very successful – include significant U.S. and international involvement</a:t>
            </a:r>
          </a:p>
          <a:p>
            <a:pPr lvl="2"/>
            <a:r>
              <a:rPr lang="en-US" dirty="0" smtClean="0"/>
              <a:t>M&amp;C 2017 – Jeju, Korea</a:t>
            </a:r>
            <a:endParaRPr lang="en-US" dirty="0" smtClean="0">
              <a:solidFill>
                <a:schemeClr val="tx1"/>
              </a:solidFill>
            </a:endParaRPr>
          </a:p>
          <a:p>
            <a:pPr lvl="1"/>
            <a:r>
              <a:rPr lang="en-US" dirty="0">
                <a:solidFill>
                  <a:schemeClr val="tx1"/>
                </a:solidFill>
              </a:rPr>
              <a:t>Ely M. Gelbard Memorial </a:t>
            </a:r>
            <a:r>
              <a:rPr lang="en-US" dirty="0" smtClean="0">
                <a:solidFill>
                  <a:schemeClr val="tx1"/>
                </a:solidFill>
              </a:rPr>
              <a:t>Graduate Scholarship </a:t>
            </a:r>
            <a:r>
              <a:rPr lang="en-US" dirty="0">
                <a:solidFill>
                  <a:schemeClr val="tx1"/>
                </a:solidFill>
              </a:rPr>
              <a:t>endowment </a:t>
            </a:r>
            <a:r>
              <a:rPr lang="en-US" dirty="0" smtClean="0">
                <a:solidFill>
                  <a:schemeClr val="tx1"/>
                </a:solidFill>
              </a:rPr>
              <a:t>actively proceeding</a:t>
            </a:r>
          </a:p>
          <a:p>
            <a:pPr lvl="1"/>
            <a:r>
              <a:rPr lang="en-US" dirty="0" smtClean="0">
                <a:solidFill>
                  <a:schemeClr val="tx1"/>
                </a:solidFill>
              </a:rPr>
              <a:t>Best Paper + Presentation award at ANS national meetings</a:t>
            </a:r>
            <a:endParaRPr lang="en-US" dirty="0" smtClean="0">
              <a:solidFill>
                <a:srgbClr val="FF0000"/>
              </a:solidFill>
            </a:endParaRPr>
          </a:p>
          <a:p>
            <a:pPr lvl="1"/>
            <a:r>
              <a:rPr lang="en-US" dirty="0" smtClean="0">
                <a:solidFill>
                  <a:schemeClr val="tx1"/>
                </a:solidFill>
              </a:rPr>
              <a:t>Increasing </a:t>
            </a:r>
            <a:r>
              <a:rPr lang="en-US" dirty="0">
                <a:solidFill>
                  <a:schemeClr val="tx1"/>
                </a:solidFill>
              </a:rPr>
              <a:t>trends in number of members</a:t>
            </a:r>
          </a:p>
          <a:p>
            <a:pPr lvl="1"/>
            <a:r>
              <a:rPr lang="en-US" dirty="0" smtClean="0">
                <a:solidFill>
                  <a:schemeClr val="tx1"/>
                </a:solidFill>
              </a:rPr>
              <a:t>Significant student participation – ~20% of membership</a:t>
            </a:r>
          </a:p>
          <a:p>
            <a:pPr lvl="2"/>
            <a:r>
              <a:rPr lang="en-US" dirty="0"/>
              <a:t>Sponsor and participate in ANS Student </a:t>
            </a:r>
            <a:r>
              <a:rPr lang="en-US" dirty="0" smtClean="0"/>
              <a:t>meetings</a:t>
            </a:r>
          </a:p>
          <a:p>
            <a:pPr lvl="1"/>
            <a:r>
              <a:rPr lang="en-US" dirty="0">
                <a:solidFill>
                  <a:schemeClr val="tx1"/>
                </a:solidFill>
              </a:rPr>
              <a:t>Effective collaborations with international nuclear </a:t>
            </a:r>
            <a:r>
              <a:rPr lang="en-US" dirty="0" smtClean="0">
                <a:solidFill>
                  <a:schemeClr val="tx1"/>
                </a:solidFill>
              </a:rPr>
              <a:t>community</a:t>
            </a:r>
          </a:p>
          <a:p>
            <a:pPr lvl="1"/>
            <a:r>
              <a:rPr lang="en-US" dirty="0">
                <a:solidFill>
                  <a:srgbClr val="000000"/>
                </a:solidFill>
              </a:rPr>
              <a:t>Organization of code workshops at national and international </a:t>
            </a:r>
            <a:r>
              <a:rPr lang="en-US" dirty="0" smtClean="0">
                <a:solidFill>
                  <a:srgbClr val="000000"/>
                </a:solidFill>
              </a:rPr>
              <a:t>meetings</a:t>
            </a:r>
            <a:endParaRPr lang="en-US" dirty="0" smtClean="0">
              <a:solidFill>
                <a:schemeClr val="tx1"/>
              </a:solidFill>
            </a:endParaRPr>
          </a:p>
        </p:txBody>
      </p:sp>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Summary</a:t>
            </a:r>
          </a:p>
        </p:txBody>
      </p:sp>
    </p:spTree>
    <p:extLst>
      <p:ext uri="{BB962C8B-B14F-4D97-AF65-F5344CB8AC3E}">
        <p14:creationId xmlns:p14="http://schemas.microsoft.com/office/powerpoint/2010/main" val="1261081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809749"/>
            <a:ext cx="8229600" cy="4683125"/>
          </a:xfrm>
        </p:spPr>
        <p:txBody>
          <a:bodyPr>
            <a:normAutofit fontScale="92500" lnSpcReduction="20000"/>
          </a:bodyPr>
          <a:lstStyle/>
          <a:p>
            <a:r>
              <a:rPr lang="en-US" dirty="0" smtClean="0"/>
              <a:t>Focus Areas for </a:t>
            </a:r>
            <a:r>
              <a:rPr lang="en-US" dirty="0"/>
              <a:t>Future Action</a:t>
            </a:r>
          </a:p>
          <a:p>
            <a:pPr lvl="1"/>
            <a:r>
              <a:rPr lang="en-US" dirty="0" smtClean="0">
                <a:solidFill>
                  <a:schemeClr val="tx1"/>
                </a:solidFill>
              </a:rPr>
              <a:t>Continue working to understand how to attract and engage young members</a:t>
            </a:r>
          </a:p>
          <a:p>
            <a:pPr lvl="1"/>
            <a:r>
              <a:rPr lang="en-US" dirty="0">
                <a:solidFill>
                  <a:schemeClr val="tx1"/>
                </a:solidFill>
              </a:rPr>
              <a:t>Continue our efforts in organization of quality </a:t>
            </a:r>
            <a:r>
              <a:rPr lang="en-US" dirty="0" smtClean="0">
                <a:solidFill>
                  <a:schemeClr val="tx1"/>
                </a:solidFill>
              </a:rPr>
              <a:t>national and topical meetings</a:t>
            </a:r>
          </a:p>
          <a:p>
            <a:pPr lvl="1"/>
            <a:r>
              <a:rPr lang="en-US" dirty="0">
                <a:solidFill>
                  <a:schemeClr val="tx1"/>
                </a:solidFill>
              </a:rPr>
              <a:t>Further develop new technical areas in which MCD members participate - </a:t>
            </a:r>
            <a:r>
              <a:rPr lang="en-US" dirty="0" smtClean="0">
                <a:solidFill>
                  <a:schemeClr val="tx1"/>
                </a:solidFill>
              </a:rPr>
              <a:t>e.g.</a:t>
            </a:r>
            <a:r>
              <a:rPr lang="en-US" dirty="0">
                <a:solidFill>
                  <a:schemeClr val="tx1"/>
                </a:solidFill>
              </a:rPr>
              <a:t> </a:t>
            </a:r>
            <a:r>
              <a:rPr lang="en-US" dirty="0" smtClean="0">
                <a:solidFill>
                  <a:schemeClr val="tx1"/>
                </a:solidFill>
              </a:rPr>
              <a:t>multiphysics, computational materials</a:t>
            </a:r>
          </a:p>
          <a:p>
            <a:pPr lvl="1"/>
            <a:r>
              <a:rPr lang="en-US" dirty="0">
                <a:solidFill>
                  <a:schemeClr val="tx1"/>
                </a:solidFill>
              </a:rPr>
              <a:t>Reestablish leadership in computational benchmarks</a:t>
            </a:r>
          </a:p>
          <a:p>
            <a:pPr lvl="1"/>
            <a:r>
              <a:rPr lang="en-US" dirty="0" smtClean="0">
                <a:solidFill>
                  <a:schemeClr val="tx1"/>
                </a:solidFill>
              </a:rPr>
              <a:t>Complete Strategic and Tactical Planning Process</a:t>
            </a:r>
          </a:p>
          <a:p>
            <a:pPr lvl="1"/>
            <a:r>
              <a:rPr lang="en-US" dirty="0" smtClean="0">
                <a:solidFill>
                  <a:schemeClr val="tx1"/>
                </a:solidFill>
              </a:rPr>
              <a:t>Reinvigorate MCD newsletters</a:t>
            </a:r>
          </a:p>
        </p:txBody>
      </p:sp>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Summary</a:t>
            </a:r>
          </a:p>
        </p:txBody>
      </p:sp>
    </p:spTree>
    <p:extLst>
      <p:ext uri="{BB962C8B-B14F-4D97-AF65-F5344CB8AC3E}">
        <p14:creationId xmlns:p14="http://schemas.microsoft.com/office/powerpoint/2010/main" val="450747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8" name="Picture 7" descr="Master_ANS_Icon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646" y="660814"/>
            <a:ext cx="1403554" cy="518050"/>
          </a:xfrm>
          <a:prstGeom prst="rect">
            <a:avLst/>
          </a:prstGeom>
        </p:spPr>
      </p:pic>
      <p:sp>
        <p:nvSpPr>
          <p:cNvPr id="10"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MCD Mission Statement</a:t>
            </a:r>
          </a:p>
        </p:txBody>
      </p:sp>
      <p:sp>
        <p:nvSpPr>
          <p:cNvPr id="5" name="Content Placeholder 6"/>
          <p:cNvSpPr txBox="1">
            <a:spLocks/>
          </p:cNvSpPr>
          <p:nvPr/>
        </p:nvSpPr>
        <p:spPr>
          <a:xfrm>
            <a:off x="308146" y="1576586"/>
            <a:ext cx="8478667" cy="1882894"/>
          </a:xfrm>
          <a:prstGeom prst="rect">
            <a:avLst/>
          </a:prstGeom>
        </p:spPr>
        <p:txBody>
          <a:bodyPr vert="horz" lIns="91440" tIns="45720" rIns="91440" bIns="45720" rtlCol="0">
            <a:normAutofit fontScale="55000" lnSpcReduction="2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tx1"/>
                </a:solidFill>
              </a:rPr>
              <a:t>The Mathematics and Computation Division (MCD) promotes the advancement of mathematical and computational methods for solving problems which are of interest to all disciplines encompassed by the American Nuclear Society (ANS) and of benefit to the application of nuclear science and </a:t>
            </a:r>
            <a:r>
              <a:rPr lang="en-US" dirty="0" smtClean="0">
                <a:solidFill>
                  <a:schemeClr val="tx1"/>
                </a:solidFill>
              </a:rPr>
              <a:t>engineering.</a:t>
            </a:r>
          </a:p>
          <a:p>
            <a:pPr marL="457200" indent="-457200">
              <a:buFont typeface="Arial"/>
              <a:buChar char="•"/>
            </a:pPr>
            <a:r>
              <a:rPr lang="en-US" dirty="0" smtClean="0">
                <a:solidFill>
                  <a:schemeClr val="tx1"/>
                </a:solidFill>
              </a:rPr>
              <a:t>MCD </a:t>
            </a:r>
            <a:r>
              <a:rPr lang="en-US" dirty="0">
                <a:solidFill>
                  <a:schemeClr val="tx1"/>
                </a:solidFill>
              </a:rPr>
              <a:t>specific areas of focus include mathematical and computational methods, numerical analysis, computer codes, computer architectures, and benchmarks.</a:t>
            </a:r>
          </a:p>
        </p:txBody>
      </p:sp>
      <p:pic>
        <p:nvPicPr>
          <p:cNvPr id="6" name="Picture 5"/>
          <p:cNvPicPr>
            <a:picLocks noChangeAspect="1"/>
          </p:cNvPicPr>
          <p:nvPr/>
        </p:nvPicPr>
        <p:blipFill>
          <a:blip r:embed="rId3"/>
          <a:stretch>
            <a:fillRect/>
          </a:stretch>
        </p:blipFill>
        <p:spPr>
          <a:xfrm>
            <a:off x="1" y="3459480"/>
            <a:ext cx="9144000" cy="3398520"/>
          </a:xfrm>
          <a:prstGeom prst="rect">
            <a:avLst/>
          </a:prstGeom>
        </p:spPr>
      </p:pic>
    </p:spTree>
    <p:extLst>
      <p:ext uri="{BB962C8B-B14F-4D97-AF65-F5344CB8AC3E}">
        <p14:creationId xmlns:p14="http://schemas.microsoft.com/office/powerpoint/2010/main" val="211994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MCD Governance Structure</a:t>
            </a:r>
          </a:p>
        </p:txBody>
      </p:sp>
      <p:sp>
        <p:nvSpPr>
          <p:cNvPr id="6" name="Content Placeholder 7"/>
          <p:cNvSpPr txBox="1">
            <a:spLocks/>
          </p:cNvSpPr>
          <p:nvPr/>
        </p:nvSpPr>
        <p:spPr>
          <a:xfrm>
            <a:off x="197888" y="2009080"/>
            <a:ext cx="5203937" cy="426980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pPr>
            <a:r>
              <a:rPr lang="en-US" dirty="0" smtClean="0">
                <a:solidFill>
                  <a:schemeClr val="tx2">
                    <a:lumMod val="90000"/>
                    <a:lumOff val="10000"/>
                  </a:schemeClr>
                </a:solidFill>
              </a:rPr>
              <a:t>Chair, Vice-Chair </a:t>
            </a:r>
            <a:r>
              <a:rPr lang="en-US" dirty="0" smtClean="0"/>
              <a:t>– 1 year terms</a:t>
            </a:r>
          </a:p>
          <a:p>
            <a:pPr>
              <a:buClr>
                <a:schemeClr val="tx1"/>
              </a:buClr>
            </a:pPr>
            <a:r>
              <a:rPr lang="en-US" dirty="0" smtClean="0">
                <a:solidFill>
                  <a:schemeClr val="tx2">
                    <a:lumMod val="90000"/>
                    <a:lumOff val="10000"/>
                  </a:schemeClr>
                </a:solidFill>
              </a:rPr>
              <a:t>Secretary, Treasurer </a:t>
            </a:r>
            <a:r>
              <a:rPr lang="en-US" dirty="0" smtClean="0"/>
              <a:t>– 2 year terms</a:t>
            </a:r>
          </a:p>
          <a:p>
            <a:pPr>
              <a:buClr>
                <a:schemeClr val="tx1"/>
              </a:buClr>
            </a:pPr>
            <a:r>
              <a:rPr lang="en-US" dirty="0" smtClean="0">
                <a:solidFill>
                  <a:schemeClr val="tx2">
                    <a:lumMod val="90000"/>
                    <a:lumOff val="10000"/>
                  </a:schemeClr>
                </a:solidFill>
              </a:rPr>
              <a:t>Executive Committee </a:t>
            </a:r>
            <a:r>
              <a:rPr lang="en-US" dirty="0" smtClean="0"/>
              <a:t>– 3 year terms</a:t>
            </a:r>
          </a:p>
          <a:p>
            <a:pPr>
              <a:buClr>
                <a:schemeClr val="tx1"/>
              </a:buClr>
            </a:pPr>
            <a:r>
              <a:rPr lang="en-US" dirty="0" smtClean="0"/>
              <a:t>Executive committee generally a mix of laboratory and university representatives, with small industry contributions at times</a:t>
            </a:r>
            <a:endParaRPr lang="en-US" dirty="0"/>
          </a:p>
        </p:txBody>
      </p:sp>
      <p:pic>
        <p:nvPicPr>
          <p:cNvPr id="12" name="Picture 11"/>
          <p:cNvPicPr>
            <a:picLocks noChangeAspect="1"/>
          </p:cNvPicPr>
          <p:nvPr/>
        </p:nvPicPr>
        <p:blipFill rotWithShape="1">
          <a:blip r:embed="rId2"/>
          <a:srcRect l="14575" t="2825" r="11896" b="4064"/>
          <a:stretch/>
        </p:blipFill>
        <p:spPr>
          <a:xfrm>
            <a:off x="5401825" y="3552246"/>
            <a:ext cx="3370997" cy="2565780"/>
          </a:xfrm>
          <a:prstGeom prst="rect">
            <a:avLst/>
          </a:prstGeom>
        </p:spPr>
      </p:pic>
    </p:spTree>
    <p:extLst>
      <p:ext uri="{BB962C8B-B14F-4D97-AF65-F5344CB8AC3E}">
        <p14:creationId xmlns:p14="http://schemas.microsoft.com/office/powerpoint/2010/main" val="84002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MCD Governance (2016-2017)</a:t>
            </a:r>
          </a:p>
        </p:txBody>
      </p:sp>
      <p:sp>
        <p:nvSpPr>
          <p:cNvPr id="7" name="Content Placeholder 1"/>
          <p:cNvSpPr>
            <a:spLocks noGrp="1"/>
          </p:cNvSpPr>
          <p:nvPr>
            <p:ph sz="half" idx="1"/>
          </p:nvPr>
        </p:nvSpPr>
        <p:spPr>
          <a:xfrm>
            <a:off x="128853" y="2188031"/>
            <a:ext cx="4804396" cy="3867070"/>
          </a:xfrm>
        </p:spPr>
        <p:txBody>
          <a:bodyPr>
            <a:normAutofit/>
          </a:bodyPr>
          <a:lstStyle/>
          <a:p>
            <a:pPr marL="0" indent="0">
              <a:buNone/>
            </a:pPr>
            <a:r>
              <a:rPr lang="en-US" sz="2400" b="1" u="sng" dirty="0" smtClean="0">
                <a:solidFill>
                  <a:schemeClr val="tx2">
                    <a:lumMod val="90000"/>
                    <a:lumOff val="10000"/>
                  </a:schemeClr>
                </a:solidFill>
              </a:rPr>
              <a:t>Officers</a:t>
            </a:r>
          </a:p>
          <a:p>
            <a:pPr>
              <a:spcBef>
                <a:spcPts val="900"/>
              </a:spcBef>
            </a:pPr>
            <a:r>
              <a:rPr lang="en-US" sz="2400" dirty="0" smtClean="0"/>
              <a:t>Patrick Brantley (LLNL) – </a:t>
            </a:r>
            <a:r>
              <a:rPr lang="en-US" sz="2400" dirty="0" smtClean="0">
                <a:solidFill>
                  <a:schemeClr val="tx2"/>
                </a:solidFill>
              </a:rPr>
              <a:t>Chair</a:t>
            </a:r>
          </a:p>
          <a:p>
            <a:pPr>
              <a:spcBef>
                <a:spcPts val="900"/>
              </a:spcBef>
            </a:pPr>
            <a:r>
              <a:rPr lang="en-US" sz="2400" dirty="0" smtClean="0"/>
              <a:t>Rachel Slaybaugh (U.C. Berkeley) – Vice-Chair</a:t>
            </a:r>
          </a:p>
          <a:p>
            <a:pPr>
              <a:spcBef>
                <a:spcPts val="900"/>
              </a:spcBef>
            </a:pPr>
            <a:r>
              <a:rPr lang="en-US" sz="2400" dirty="0" smtClean="0"/>
              <a:t>Wei Ji (RPI) – Secretary</a:t>
            </a:r>
          </a:p>
          <a:p>
            <a:pPr>
              <a:spcBef>
                <a:spcPts val="900"/>
              </a:spcBef>
            </a:pPr>
            <a:r>
              <a:rPr lang="en-US" sz="2400" dirty="0" smtClean="0"/>
              <a:t>Aaron Watson (KAPL) – Treasurer</a:t>
            </a:r>
          </a:p>
        </p:txBody>
      </p:sp>
      <p:sp>
        <p:nvSpPr>
          <p:cNvPr id="8" name="Content Placeholder 2"/>
          <p:cNvSpPr txBox="1">
            <a:spLocks/>
          </p:cNvSpPr>
          <p:nvPr/>
        </p:nvSpPr>
        <p:spPr>
          <a:xfrm>
            <a:off x="4859622" y="1785246"/>
            <a:ext cx="4252167" cy="4884606"/>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500" b="1" u="sng" dirty="0" smtClean="0">
                <a:solidFill>
                  <a:schemeClr val="tx2">
                    <a:lumMod val="90000"/>
                    <a:lumOff val="10000"/>
                  </a:schemeClr>
                </a:solidFill>
              </a:rPr>
              <a:t>Executive Committee</a:t>
            </a:r>
          </a:p>
          <a:p>
            <a:pPr marL="0" indent="0">
              <a:buFont typeface="Arial"/>
              <a:buNone/>
            </a:pPr>
            <a:r>
              <a:rPr lang="en-US" sz="3500" dirty="0" smtClean="0"/>
              <a:t>Erin Fichtl (LANL), Benoit Forget (MIT), Barry Ganapol (Univ. of Ariz.), Steven Hamilton (ORNL), Brian Kiedrowski (Univ. of Mich.), Richard Martineau (INL), Ryan McClarren (Texas A&amp;M Univ.), Tara Pandya (ORNL), Jean Ragusa (Texas A&amp;M Univ.)</a:t>
            </a:r>
          </a:p>
          <a:p>
            <a:pPr marL="0" indent="0">
              <a:buNone/>
            </a:pPr>
            <a:r>
              <a:rPr lang="en-US" sz="3500" b="1" u="sng" dirty="0">
                <a:solidFill>
                  <a:schemeClr val="tx2">
                    <a:lumMod val="90000"/>
                    <a:lumOff val="10000"/>
                  </a:schemeClr>
                </a:solidFill>
              </a:rPr>
              <a:t>Ex Officio</a:t>
            </a:r>
          </a:p>
          <a:p>
            <a:pPr marL="0" indent="0">
              <a:buNone/>
            </a:pPr>
            <a:r>
              <a:rPr lang="en-US" sz="3500" dirty="0"/>
              <a:t>Tunc Aldemir (OSU), Hans Gougar (INL)</a:t>
            </a:r>
          </a:p>
          <a:p>
            <a:pPr marL="0" indent="0">
              <a:buFont typeface="Arial"/>
              <a:buNone/>
            </a:pPr>
            <a:r>
              <a:rPr lang="en-US" sz="3500" b="1" u="sng" dirty="0" smtClean="0">
                <a:solidFill>
                  <a:schemeClr val="tx2">
                    <a:lumMod val="90000"/>
                    <a:lumOff val="10000"/>
                  </a:schemeClr>
                </a:solidFill>
              </a:rPr>
              <a:t>Board Liaison</a:t>
            </a:r>
          </a:p>
          <a:p>
            <a:pPr marL="0" indent="0">
              <a:buNone/>
            </a:pPr>
            <a:r>
              <a:rPr lang="en-US" sz="3500" dirty="0" smtClean="0"/>
              <a:t>Sandra Dulla</a:t>
            </a:r>
            <a:r>
              <a:rPr lang="en-US" sz="3500" dirty="0"/>
              <a:t> (</a:t>
            </a:r>
            <a:r>
              <a:rPr lang="en-US" sz="3500" dirty="0" smtClean="0"/>
              <a:t>Polit. </a:t>
            </a:r>
            <a:r>
              <a:rPr lang="en-US" sz="3500" dirty="0"/>
              <a:t>di </a:t>
            </a:r>
            <a:r>
              <a:rPr lang="en-US" sz="3500" dirty="0" smtClean="0"/>
              <a:t>Torino)</a:t>
            </a:r>
          </a:p>
          <a:p>
            <a:pPr marL="0" indent="0">
              <a:buNone/>
            </a:pPr>
            <a:r>
              <a:rPr lang="en-US" sz="3500" b="1" u="sng" dirty="0">
                <a:solidFill>
                  <a:schemeClr val="tx2">
                    <a:lumMod val="90000"/>
                    <a:lumOff val="10000"/>
                  </a:schemeClr>
                </a:solidFill>
              </a:rPr>
              <a:t>Staff Liaison</a:t>
            </a:r>
          </a:p>
          <a:p>
            <a:pPr marL="0" indent="0">
              <a:buNone/>
            </a:pPr>
            <a:r>
              <a:rPr lang="en-US" sz="3500" dirty="0"/>
              <a:t>Valerie </a:t>
            </a:r>
            <a:r>
              <a:rPr lang="en-US" sz="3500" dirty="0" smtClean="0"/>
              <a:t>Vasilievas (ANS)</a:t>
            </a:r>
          </a:p>
        </p:txBody>
      </p:sp>
    </p:spTree>
    <p:extLst>
      <p:ext uri="{BB962C8B-B14F-4D97-AF65-F5344CB8AC3E}">
        <p14:creationId xmlns:p14="http://schemas.microsoft.com/office/powerpoint/2010/main" val="143004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767468"/>
            <a:ext cx="8229600" cy="4524150"/>
          </a:xfrm>
        </p:spPr>
        <p:txBody>
          <a:bodyPr>
            <a:normAutofit/>
          </a:bodyPr>
          <a:lstStyle/>
          <a:p>
            <a:pPr>
              <a:lnSpc>
                <a:spcPct val="90000"/>
              </a:lnSpc>
            </a:pPr>
            <a:r>
              <a:rPr lang="en-US" sz="2400" dirty="0" smtClean="0">
                <a:solidFill>
                  <a:schemeClr val="tx1"/>
                </a:solidFill>
              </a:rPr>
              <a:t>Bylaws &amp; Rules Status</a:t>
            </a:r>
          </a:p>
          <a:p>
            <a:pPr lvl="1">
              <a:lnSpc>
                <a:spcPct val="90000"/>
              </a:lnSpc>
            </a:pPr>
            <a:r>
              <a:rPr lang="en-US" sz="2100" dirty="0" smtClean="0">
                <a:solidFill>
                  <a:schemeClr val="tx1"/>
                </a:solidFill>
              </a:rPr>
              <a:t>Bylaws and Rules last updated in July 2013</a:t>
            </a:r>
            <a:endParaRPr lang="en-US" sz="1800" dirty="0" smtClean="0">
              <a:solidFill>
                <a:schemeClr val="tx1"/>
              </a:solidFill>
            </a:endParaRPr>
          </a:p>
          <a:p>
            <a:pPr>
              <a:lnSpc>
                <a:spcPct val="90000"/>
              </a:lnSpc>
            </a:pPr>
            <a:endParaRPr lang="en-US" sz="2400" dirty="0" smtClean="0">
              <a:solidFill>
                <a:schemeClr val="tx1"/>
              </a:solidFill>
            </a:endParaRPr>
          </a:p>
          <a:p>
            <a:pPr>
              <a:lnSpc>
                <a:spcPct val="90000"/>
              </a:lnSpc>
            </a:pPr>
            <a:r>
              <a:rPr lang="en-US" sz="2400" dirty="0" smtClean="0">
                <a:solidFill>
                  <a:schemeClr val="tx1"/>
                </a:solidFill>
              </a:rPr>
              <a:t>Communication:</a:t>
            </a:r>
          </a:p>
          <a:p>
            <a:pPr lvl="1">
              <a:lnSpc>
                <a:spcPct val="90000"/>
              </a:lnSpc>
            </a:pPr>
            <a:r>
              <a:rPr lang="en-US" sz="2000" dirty="0" smtClean="0">
                <a:solidFill>
                  <a:schemeClr val="tx1"/>
                </a:solidFill>
              </a:rPr>
              <a:t>MCD website </a:t>
            </a:r>
            <a:r>
              <a:rPr lang="en-US" sz="2000" dirty="0">
                <a:solidFill>
                  <a:schemeClr val="tx1"/>
                </a:solidFill>
              </a:rPr>
              <a:t>(</a:t>
            </a:r>
            <a:r>
              <a:rPr lang="en-US" sz="2000" dirty="0">
                <a:solidFill>
                  <a:schemeClr val="tx1"/>
                </a:solidFill>
                <a:hlinkClick r:id="rId2"/>
              </a:rPr>
              <a:t>http://mcd.ans.org</a:t>
            </a:r>
            <a:r>
              <a:rPr lang="en-US" sz="2000" dirty="0" smtClean="0">
                <a:solidFill>
                  <a:schemeClr val="tx1"/>
                </a:solidFill>
                <a:hlinkClick r:id="rId2"/>
              </a:rPr>
              <a:t>/</a:t>
            </a:r>
            <a:r>
              <a:rPr lang="en-US" sz="2000" dirty="0" smtClean="0">
                <a:solidFill>
                  <a:schemeClr val="tx1"/>
                </a:solidFill>
              </a:rPr>
              <a:t>) – updated 2015, opportunity exists for improvement</a:t>
            </a:r>
          </a:p>
          <a:p>
            <a:pPr lvl="1">
              <a:lnSpc>
                <a:spcPct val="90000"/>
              </a:lnSpc>
            </a:pPr>
            <a:r>
              <a:rPr lang="en-US" sz="2000" dirty="0" smtClean="0">
                <a:solidFill>
                  <a:schemeClr val="tx1"/>
                </a:solidFill>
              </a:rPr>
              <a:t>Incorporated ANS Collaborate into division communication</a:t>
            </a:r>
          </a:p>
          <a:p>
            <a:pPr lvl="1">
              <a:lnSpc>
                <a:spcPct val="90000"/>
              </a:lnSpc>
            </a:pPr>
            <a:r>
              <a:rPr lang="en-US" sz="2000" dirty="0">
                <a:solidFill>
                  <a:schemeClr val="tx1"/>
                </a:solidFill>
              </a:rPr>
              <a:t>Developed Divisional Roles and Responsibilities document to assist with leadership </a:t>
            </a:r>
            <a:r>
              <a:rPr lang="en-US" sz="2000" dirty="0" smtClean="0">
                <a:solidFill>
                  <a:schemeClr val="tx1"/>
                </a:solidFill>
              </a:rPr>
              <a:t>succession</a:t>
            </a:r>
            <a:endParaRPr lang="en-US" sz="1000" dirty="0" smtClean="0">
              <a:solidFill>
                <a:schemeClr val="tx1"/>
              </a:solidFill>
            </a:endParaRPr>
          </a:p>
          <a:p>
            <a:pPr lvl="1">
              <a:lnSpc>
                <a:spcPct val="90000"/>
              </a:lnSpc>
            </a:pPr>
            <a:r>
              <a:rPr lang="en-US" sz="2000" dirty="0" smtClean="0">
                <a:solidFill>
                  <a:schemeClr val="tx1"/>
                </a:solidFill>
              </a:rPr>
              <a:t>Reinvigorating MCD newsletter is an area of current emphasis</a:t>
            </a:r>
          </a:p>
          <a:p>
            <a:pPr>
              <a:lnSpc>
                <a:spcPct val="90000"/>
              </a:lnSpc>
            </a:pPr>
            <a:endParaRPr lang="en-US" sz="1400" dirty="0" smtClean="0">
              <a:solidFill>
                <a:schemeClr val="tx1"/>
              </a:solidFill>
            </a:endParaRPr>
          </a:p>
        </p:txBody>
      </p:sp>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MCD Governance</a:t>
            </a:r>
          </a:p>
        </p:txBody>
      </p:sp>
    </p:spTree>
    <p:extLst>
      <p:ext uri="{BB962C8B-B14F-4D97-AF65-F5344CB8AC3E}">
        <p14:creationId xmlns:p14="http://schemas.microsoft.com/office/powerpoint/2010/main" val="959318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767467"/>
            <a:ext cx="8229600" cy="4884157"/>
          </a:xfrm>
        </p:spPr>
        <p:txBody>
          <a:bodyPr>
            <a:normAutofit lnSpcReduction="10000"/>
          </a:bodyPr>
          <a:lstStyle/>
          <a:p>
            <a:pPr>
              <a:lnSpc>
                <a:spcPct val="90000"/>
              </a:lnSpc>
            </a:pPr>
            <a:r>
              <a:rPr lang="en-US" sz="2400" dirty="0" smtClean="0">
                <a:solidFill>
                  <a:schemeClr val="tx1"/>
                </a:solidFill>
              </a:rPr>
              <a:t>Strategic Planning Status</a:t>
            </a:r>
            <a:endParaRPr lang="en-US" sz="1400" dirty="0" smtClean="0">
              <a:solidFill>
                <a:schemeClr val="tx1"/>
              </a:solidFill>
            </a:endParaRPr>
          </a:p>
          <a:p>
            <a:pPr lvl="1" indent="-342900">
              <a:lnSpc>
                <a:spcPct val="90000"/>
              </a:lnSpc>
            </a:pPr>
            <a:r>
              <a:rPr lang="en-US" sz="2000" dirty="0" smtClean="0">
                <a:solidFill>
                  <a:schemeClr val="tx1"/>
                </a:solidFill>
              </a:rPr>
              <a:t>Update of MCD Strategic and Tactical Plan is currently underway</a:t>
            </a:r>
          </a:p>
          <a:p>
            <a:pPr>
              <a:lnSpc>
                <a:spcPct val="90000"/>
              </a:lnSpc>
            </a:pPr>
            <a:endParaRPr lang="en-US" sz="2400" dirty="0" smtClean="0">
              <a:solidFill>
                <a:schemeClr val="tx1"/>
              </a:solidFill>
            </a:endParaRPr>
          </a:p>
          <a:p>
            <a:pPr>
              <a:lnSpc>
                <a:spcPct val="90000"/>
              </a:lnSpc>
            </a:pPr>
            <a:r>
              <a:rPr lang="en-US" sz="2400" dirty="0" smtClean="0">
                <a:solidFill>
                  <a:schemeClr val="tx1"/>
                </a:solidFill>
              </a:rPr>
              <a:t>MCD efforts support ANS Strategic Plan</a:t>
            </a:r>
          </a:p>
          <a:p>
            <a:pPr lvl="2" indent="-342900">
              <a:lnSpc>
                <a:spcPct val="90000"/>
              </a:lnSpc>
            </a:pPr>
            <a:r>
              <a:rPr lang="en-US" sz="1600" dirty="0" smtClean="0">
                <a:solidFill>
                  <a:schemeClr val="tx2"/>
                </a:solidFill>
              </a:rPr>
              <a:t>Mission Component 1 – Professional Development</a:t>
            </a:r>
          </a:p>
          <a:p>
            <a:pPr lvl="3" indent="-342900">
              <a:lnSpc>
                <a:spcPct val="90000"/>
              </a:lnSpc>
            </a:pPr>
            <a:r>
              <a:rPr lang="en-US" sz="1200" dirty="0" smtClean="0"/>
              <a:t>Maintain highest technical standards for quality in ANS Transactions and in premier biennial Mathematics &amp; Computation topical meeting</a:t>
            </a:r>
          </a:p>
          <a:p>
            <a:pPr lvl="3" indent="-342900">
              <a:lnSpc>
                <a:spcPct val="90000"/>
              </a:lnSpc>
            </a:pPr>
            <a:r>
              <a:rPr lang="en-US" sz="1200" dirty="0" smtClean="0"/>
              <a:t>Organize code workshops and special sessions at meetings</a:t>
            </a:r>
          </a:p>
          <a:p>
            <a:pPr lvl="3" indent="-342900">
              <a:lnSpc>
                <a:spcPct val="90000"/>
              </a:lnSpc>
            </a:pPr>
            <a:r>
              <a:rPr lang="en-US" sz="1200" dirty="0"/>
              <a:t>P</a:t>
            </a:r>
            <a:r>
              <a:rPr lang="en-US" sz="1200" dirty="0" smtClean="0"/>
              <a:t>eer recognition awards including Best Paper + Presentation Award</a:t>
            </a:r>
          </a:p>
          <a:p>
            <a:pPr lvl="2" indent="-342900">
              <a:lnSpc>
                <a:spcPct val="90000"/>
              </a:lnSpc>
            </a:pPr>
            <a:r>
              <a:rPr lang="en-US" sz="1600" dirty="0">
                <a:solidFill>
                  <a:schemeClr val="tx2"/>
                </a:solidFill>
              </a:rPr>
              <a:t>Mission Component 2 </a:t>
            </a:r>
            <a:r>
              <a:rPr lang="en-US" sz="1600" dirty="0" smtClean="0">
                <a:solidFill>
                  <a:schemeClr val="tx2"/>
                </a:solidFill>
              </a:rPr>
              <a:t>– Sharing </a:t>
            </a:r>
            <a:r>
              <a:rPr lang="en-US" sz="1600" dirty="0">
                <a:solidFill>
                  <a:schemeClr val="tx2"/>
                </a:solidFill>
              </a:rPr>
              <a:t>Information and Advancements in </a:t>
            </a:r>
            <a:r>
              <a:rPr lang="en-US" sz="1600" dirty="0" smtClean="0">
                <a:solidFill>
                  <a:schemeClr val="tx2"/>
                </a:solidFill>
              </a:rPr>
              <a:t>Technology</a:t>
            </a:r>
          </a:p>
          <a:p>
            <a:pPr lvl="3" indent="-342900">
              <a:lnSpc>
                <a:spcPct val="90000"/>
              </a:lnSpc>
            </a:pPr>
            <a:r>
              <a:rPr lang="en-US" sz="1200" dirty="0">
                <a:solidFill>
                  <a:srgbClr val="000000"/>
                </a:solidFill>
              </a:rPr>
              <a:t>S</a:t>
            </a:r>
            <a:r>
              <a:rPr lang="en-US" sz="1200" dirty="0" smtClean="0">
                <a:solidFill>
                  <a:srgbClr val="000000"/>
                </a:solidFill>
              </a:rPr>
              <a:t>ignificant member interaction with international science community and professional societies</a:t>
            </a:r>
          </a:p>
          <a:p>
            <a:pPr lvl="3" indent="-342900">
              <a:lnSpc>
                <a:spcPct val="90000"/>
              </a:lnSpc>
            </a:pPr>
            <a:r>
              <a:rPr lang="en-US" sz="1200" dirty="0" smtClean="0">
                <a:solidFill>
                  <a:srgbClr val="000000"/>
                </a:solidFill>
              </a:rPr>
              <a:t>Strong technical program at national and topical meetings</a:t>
            </a:r>
          </a:p>
          <a:p>
            <a:pPr lvl="3" indent="-342900">
              <a:lnSpc>
                <a:spcPct val="90000"/>
              </a:lnSpc>
            </a:pPr>
            <a:r>
              <a:rPr lang="en-US" sz="1200" dirty="0" smtClean="0">
                <a:solidFill>
                  <a:srgbClr val="000000"/>
                </a:solidFill>
              </a:rPr>
              <a:t>Engagement in ANS Standards related to software use and development</a:t>
            </a:r>
          </a:p>
          <a:p>
            <a:pPr lvl="3" indent="-342900">
              <a:lnSpc>
                <a:spcPct val="90000"/>
              </a:lnSpc>
            </a:pPr>
            <a:r>
              <a:rPr lang="en-US" sz="1200" dirty="0" smtClean="0">
                <a:solidFill>
                  <a:srgbClr val="000000"/>
                </a:solidFill>
              </a:rPr>
              <a:t>Members publish in ANS journals</a:t>
            </a:r>
          </a:p>
          <a:p>
            <a:pPr lvl="2" indent="-342900">
              <a:lnSpc>
                <a:spcPct val="90000"/>
              </a:lnSpc>
            </a:pPr>
            <a:r>
              <a:rPr lang="en-US" sz="1600" dirty="0">
                <a:solidFill>
                  <a:schemeClr val="tx2"/>
                </a:solidFill>
              </a:rPr>
              <a:t>Mission Component 3 </a:t>
            </a:r>
            <a:r>
              <a:rPr lang="en-US" sz="1600" dirty="0" smtClean="0">
                <a:solidFill>
                  <a:schemeClr val="tx2"/>
                </a:solidFill>
              </a:rPr>
              <a:t>– Engaging </a:t>
            </a:r>
            <a:r>
              <a:rPr lang="en-US" sz="1600" dirty="0">
                <a:solidFill>
                  <a:schemeClr val="tx2"/>
                </a:solidFill>
              </a:rPr>
              <a:t>the </a:t>
            </a:r>
            <a:r>
              <a:rPr lang="en-US" sz="1600" dirty="0" smtClean="0">
                <a:solidFill>
                  <a:schemeClr val="tx2"/>
                </a:solidFill>
              </a:rPr>
              <a:t>Public</a:t>
            </a:r>
          </a:p>
          <a:p>
            <a:pPr lvl="3" indent="-342900">
              <a:lnSpc>
                <a:spcPct val="90000"/>
              </a:lnSpc>
            </a:pPr>
            <a:r>
              <a:rPr lang="en-US" sz="1200" dirty="0">
                <a:solidFill>
                  <a:srgbClr val="000000"/>
                </a:solidFill>
              </a:rPr>
              <a:t>Promote careers in nuclear science and </a:t>
            </a:r>
            <a:r>
              <a:rPr lang="en-US" sz="1200" dirty="0" smtClean="0">
                <a:solidFill>
                  <a:srgbClr val="000000"/>
                </a:solidFill>
              </a:rPr>
              <a:t>technology through student involvement and education</a:t>
            </a:r>
            <a:endParaRPr lang="en-US" sz="1200" dirty="0">
              <a:solidFill>
                <a:srgbClr val="000000"/>
              </a:solidFill>
            </a:endParaRPr>
          </a:p>
          <a:p>
            <a:pPr lvl="3" indent="-342900">
              <a:lnSpc>
                <a:spcPct val="90000"/>
              </a:lnSpc>
            </a:pPr>
            <a:r>
              <a:rPr lang="en-US" sz="1200" dirty="0" smtClean="0">
                <a:solidFill>
                  <a:srgbClr val="000000"/>
                </a:solidFill>
              </a:rPr>
              <a:t>Development of MCD website</a:t>
            </a:r>
          </a:p>
          <a:p>
            <a:pPr lvl="3" indent="-342900">
              <a:lnSpc>
                <a:spcPct val="90000"/>
              </a:lnSpc>
            </a:pPr>
            <a:r>
              <a:rPr lang="en-US" sz="1200" dirty="0" smtClean="0">
                <a:solidFill>
                  <a:srgbClr val="000000"/>
                </a:solidFill>
              </a:rPr>
              <a:t>MCD members have authored and contributed to open source software</a:t>
            </a:r>
          </a:p>
          <a:p>
            <a:pPr lvl="2" indent="-342900">
              <a:lnSpc>
                <a:spcPct val="90000"/>
              </a:lnSpc>
            </a:pPr>
            <a:r>
              <a:rPr lang="en-US" sz="1600" dirty="0">
                <a:solidFill>
                  <a:schemeClr val="tx2"/>
                </a:solidFill>
              </a:rPr>
              <a:t>Mission Component 4 </a:t>
            </a:r>
            <a:r>
              <a:rPr lang="en-US" sz="1600" dirty="0" smtClean="0">
                <a:solidFill>
                  <a:schemeClr val="tx2"/>
                </a:solidFill>
              </a:rPr>
              <a:t>– Engaging the Policy </a:t>
            </a:r>
            <a:r>
              <a:rPr lang="en-US" sz="1600" dirty="0">
                <a:solidFill>
                  <a:schemeClr val="tx2"/>
                </a:solidFill>
              </a:rPr>
              <a:t>Makers </a:t>
            </a:r>
            <a:endParaRPr lang="en-US" sz="1600" dirty="0" smtClean="0">
              <a:solidFill>
                <a:schemeClr val="tx2"/>
              </a:solidFill>
            </a:endParaRPr>
          </a:p>
          <a:p>
            <a:pPr lvl="3" indent="-342900">
              <a:lnSpc>
                <a:spcPct val="90000"/>
              </a:lnSpc>
            </a:pPr>
            <a:r>
              <a:rPr lang="en-US" sz="1200" dirty="0" smtClean="0">
                <a:solidFill>
                  <a:srgbClr val="000000"/>
                </a:solidFill>
              </a:rPr>
              <a:t>MCD not typically involved with policy makers</a:t>
            </a:r>
          </a:p>
        </p:txBody>
      </p:sp>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MCD Governance</a:t>
            </a:r>
          </a:p>
        </p:txBody>
      </p:sp>
    </p:spTree>
    <p:extLst>
      <p:ext uri="{BB962C8B-B14F-4D97-AF65-F5344CB8AC3E}">
        <p14:creationId xmlns:p14="http://schemas.microsoft.com/office/powerpoint/2010/main" val="425517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1915" y="1712144"/>
            <a:ext cx="6868160" cy="4673600"/>
          </a:xfrm>
          <a:prstGeom prst="rect">
            <a:avLst/>
          </a:prstGeom>
        </p:spPr>
      </p:pic>
      <p:sp>
        <p:nvSpPr>
          <p:cNvPr id="4"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MCD Membership Trend</a:t>
            </a:r>
          </a:p>
        </p:txBody>
      </p:sp>
      <p:sp>
        <p:nvSpPr>
          <p:cNvPr id="5" name="TextBox 4"/>
          <p:cNvSpPr txBox="1"/>
          <p:nvPr/>
        </p:nvSpPr>
        <p:spPr>
          <a:xfrm>
            <a:off x="6985024" y="2518579"/>
            <a:ext cx="1448433" cy="338554"/>
          </a:xfrm>
          <a:prstGeom prst="rect">
            <a:avLst/>
          </a:prstGeom>
          <a:noFill/>
        </p:spPr>
        <p:txBody>
          <a:bodyPr wrap="none" rtlCol="0">
            <a:spAutoFit/>
          </a:bodyPr>
          <a:lstStyle/>
          <a:p>
            <a:r>
              <a:rPr lang="en-US" sz="1600" b="1" dirty="0">
                <a:solidFill>
                  <a:schemeClr val="tx2">
                    <a:lumMod val="90000"/>
                    <a:lumOff val="10000"/>
                  </a:schemeClr>
                </a:solidFill>
              </a:rPr>
              <a:t>~</a:t>
            </a:r>
            <a:r>
              <a:rPr lang="en-US" sz="1600" b="1" dirty="0" smtClean="0">
                <a:solidFill>
                  <a:schemeClr val="tx2">
                    <a:lumMod val="90000"/>
                    <a:lumOff val="10000"/>
                  </a:schemeClr>
                </a:solidFill>
              </a:rPr>
              <a:t>10% of ANS</a:t>
            </a:r>
            <a:endParaRPr lang="en-US" sz="1600" b="1" dirty="0">
              <a:solidFill>
                <a:schemeClr val="tx2">
                  <a:lumMod val="90000"/>
                  <a:lumOff val="10000"/>
                </a:schemeClr>
              </a:solidFill>
            </a:endParaRPr>
          </a:p>
        </p:txBody>
      </p:sp>
      <p:cxnSp>
        <p:nvCxnSpPr>
          <p:cNvPr id="6" name="Straight Arrow Connector 5"/>
          <p:cNvCxnSpPr/>
          <p:nvPr/>
        </p:nvCxnSpPr>
        <p:spPr>
          <a:xfrm flipH="1">
            <a:off x="6751258" y="2757830"/>
            <a:ext cx="305144" cy="209066"/>
          </a:xfrm>
          <a:prstGeom prst="straightConnector1">
            <a:avLst/>
          </a:prstGeom>
          <a:ln>
            <a:solidFill>
              <a:schemeClr val="tx2">
                <a:lumMod val="90000"/>
                <a:lumOff val="1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160134" y="4940679"/>
            <a:ext cx="1627168" cy="338554"/>
          </a:xfrm>
          <a:prstGeom prst="rect">
            <a:avLst/>
          </a:prstGeom>
          <a:noFill/>
        </p:spPr>
        <p:txBody>
          <a:bodyPr wrap="none" rtlCol="0">
            <a:spAutoFit/>
          </a:bodyPr>
          <a:lstStyle/>
          <a:p>
            <a:r>
              <a:rPr lang="en-US" sz="1600" b="1" dirty="0" smtClean="0">
                <a:solidFill>
                  <a:schemeClr val="tx2">
                    <a:lumMod val="90000"/>
                    <a:lumOff val="10000"/>
                  </a:schemeClr>
                </a:solidFill>
              </a:rPr>
              <a:t>~</a:t>
            </a:r>
            <a:r>
              <a:rPr lang="en-US" sz="1600" b="1" dirty="0">
                <a:solidFill>
                  <a:schemeClr val="tx2">
                    <a:lumMod val="90000"/>
                    <a:lumOff val="10000"/>
                  </a:schemeClr>
                </a:solidFill>
              </a:rPr>
              <a:t>2</a:t>
            </a:r>
            <a:r>
              <a:rPr lang="en-US" sz="1600" b="1" dirty="0" smtClean="0">
                <a:solidFill>
                  <a:schemeClr val="tx2">
                    <a:lumMod val="90000"/>
                    <a:lumOff val="10000"/>
                  </a:schemeClr>
                </a:solidFill>
              </a:rPr>
              <a:t>0% students</a:t>
            </a:r>
            <a:endParaRPr lang="en-US" sz="1600" b="1" dirty="0">
              <a:solidFill>
                <a:schemeClr val="tx2">
                  <a:lumMod val="90000"/>
                  <a:lumOff val="10000"/>
                </a:schemeClr>
              </a:solidFill>
            </a:endParaRPr>
          </a:p>
        </p:txBody>
      </p:sp>
      <p:cxnSp>
        <p:nvCxnSpPr>
          <p:cNvPr id="8" name="Straight Arrow Connector 7"/>
          <p:cNvCxnSpPr/>
          <p:nvPr/>
        </p:nvCxnSpPr>
        <p:spPr>
          <a:xfrm flipH="1">
            <a:off x="6870386" y="5109956"/>
            <a:ext cx="304866" cy="135338"/>
          </a:xfrm>
          <a:prstGeom prst="straightConnector1">
            <a:avLst/>
          </a:prstGeom>
          <a:ln>
            <a:solidFill>
              <a:schemeClr val="tx2">
                <a:lumMod val="90000"/>
                <a:lumOff val="1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165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MCD Membership by Group</a:t>
            </a:r>
          </a:p>
        </p:txBody>
      </p:sp>
      <p:pic>
        <p:nvPicPr>
          <p:cNvPr id="4" name="Picture 3"/>
          <p:cNvPicPr>
            <a:picLocks noChangeAspect="1"/>
          </p:cNvPicPr>
          <p:nvPr/>
        </p:nvPicPr>
        <p:blipFill>
          <a:blip r:embed="rId2"/>
          <a:stretch>
            <a:fillRect/>
          </a:stretch>
        </p:blipFill>
        <p:spPr>
          <a:xfrm>
            <a:off x="1964130" y="1639229"/>
            <a:ext cx="5198632" cy="4995496"/>
          </a:xfrm>
          <a:prstGeom prst="rect">
            <a:avLst/>
          </a:prstGeom>
        </p:spPr>
      </p:pic>
    </p:spTree>
    <p:extLst>
      <p:ext uri="{BB962C8B-B14F-4D97-AF65-F5344CB8AC3E}">
        <p14:creationId xmlns:p14="http://schemas.microsoft.com/office/powerpoint/2010/main" val="2660187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57200" y="380862"/>
            <a:ext cx="8229600" cy="1066800"/>
          </a:xfrm>
          <a:prstGeom prst="rect">
            <a:avLst/>
          </a:prstGeom>
        </p:spPr>
        <p:txBody>
          <a:bodyPr anchor="ct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smtClean="0"/>
              <a:t>MCD Finances</a:t>
            </a:r>
          </a:p>
        </p:txBody>
      </p:sp>
      <p:graphicFrame>
        <p:nvGraphicFramePr>
          <p:cNvPr id="2" name="Table 1"/>
          <p:cNvGraphicFramePr>
            <a:graphicFrameLocks noGrp="1"/>
          </p:cNvGraphicFramePr>
          <p:nvPr>
            <p:extLst>
              <p:ext uri="{D42A27DB-BD31-4B8C-83A1-F6EECF244321}">
                <p14:modId xmlns:p14="http://schemas.microsoft.com/office/powerpoint/2010/main" val="1644802329"/>
              </p:ext>
            </p:extLst>
          </p:nvPr>
        </p:nvGraphicFramePr>
        <p:xfrm>
          <a:off x="1451257" y="1744127"/>
          <a:ext cx="6249426" cy="4785168"/>
        </p:xfrm>
        <a:graphic>
          <a:graphicData uri="http://schemas.openxmlformats.org/drawingml/2006/table">
            <a:tbl>
              <a:tblPr/>
              <a:tblGrid>
                <a:gridCol w="4103790"/>
                <a:gridCol w="1072818"/>
                <a:gridCol w="1072818"/>
              </a:tblGrid>
              <a:tr h="299073">
                <a:tc rowSpan="3">
                  <a:txBody>
                    <a:bodyPr/>
                    <a:lstStyle/>
                    <a:p>
                      <a:pPr algn="l" fontAlgn="ctr"/>
                      <a:r>
                        <a:rPr lang="en-US" sz="1200" b="1" i="0" u="none" strike="noStrike" dirty="0">
                          <a:solidFill>
                            <a:srgbClr val="000000"/>
                          </a:solidFill>
                          <a:effectLst/>
                          <a:latin typeface="Arial"/>
                        </a:rPr>
                        <a:t>MCD DIVISION FINANCES</a:t>
                      </a:r>
                    </a:p>
                  </a:txBody>
                  <a:tcPr marL="9402" marR="9402" marT="9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BUDGET</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Arial"/>
                        </a:rPr>
                        <a:t>ACTUAL</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9073">
                <a:tc vMerge="1">
                  <a:txBody>
                    <a:bodyPr/>
                    <a:lstStyle/>
                    <a:p>
                      <a:endParaRPr lang="en-US"/>
                    </a:p>
                  </a:txBody>
                  <a:tcPr/>
                </a:tc>
                <a:tc>
                  <a:txBody>
                    <a:bodyPr/>
                    <a:lstStyle/>
                    <a:p>
                      <a:pPr algn="ctr" fontAlgn="b"/>
                      <a:r>
                        <a:rPr lang="en-US" sz="1200" b="1" i="0" u="none" strike="noStrike" dirty="0">
                          <a:solidFill>
                            <a:srgbClr val="000000"/>
                          </a:solidFill>
                          <a:effectLst/>
                          <a:latin typeface="Arial"/>
                        </a:rPr>
                        <a:t>12 MONTHS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Arial"/>
                        </a:rPr>
                        <a:t>9 MONTHS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vMerge="1">
                  <a:txBody>
                    <a:bodyPr/>
                    <a:lstStyle/>
                    <a:p>
                      <a:endParaRPr lang="en-US"/>
                    </a:p>
                  </a:txBody>
                  <a:tcPr/>
                </a:tc>
                <a:tc>
                  <a:txBody>
                    <a:bodyPr/>
                    <a:lstStyle/>
                    <a:p>
                      <a:pPr algn="ctr" fontAlgn="b"/>
                      <a:r>
                        <a:rPr lang="is-IS" sz="1200" b="1" i="0" u="none" strike="noStrike">
                          <a:solidFill>
                            <a:srgbClr val="000000"/>
                          </a:solidFill>
                          <a:effectLst/>
                          <a:latin typeface="Arial"/>
                        </a:rPr>
                        <a:t>2016</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is-IS" sz="1200" b="1" i="0" u="none" strike="noStrike">
                          <a:solidFill>
                            <a:srgbClr val="000000"/>
                          </a:solidFill>
                          <a:effectLst/>
                          <a:latin typeface="Arial"/>
                        </a:rPr>
                        <a:t>2016</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9073">
                <a:tc>
                  <a:txBody>
                    <a:bodyPr/>
                    <a:lstStyle/>
                    <a:p>
                      <a:pPr algn="l" fontAlgn="b"/>
                      <a:r>
                        <a:rPr lang="en-US" sz="1200" b="0" i="1" u="none" strike="noStrike" dirty="0">
                          <a:solidFill>
                            <a:srgbClr val="000000"/>
                          </a:solidFill>
                          <a:effectLst/>
                          <a:latin typeface="Arial"/>
                        </a:rPr>
                        <a:t>BUDGET FUNDS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Arial"/>
                        </a:rPr>
                        <a:t> </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Arial"/>
                        </a:rPr>
                        <a:t> </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9073">
                <a:tc>
                  <a:txBody>
                    <a:bodyPr/>
                    <a:lstStyle/>
                    <a:p>
                      <a:pPr algn="l" fontAlgn="b"/>
                      <a:r>
                        <a:rPr lang="en-US" sz="1200" b="0" i="0" u="none" strike="noStrike" dirty="0">
                          <a:solidFill>
                            <a:srgbClr val="000000"/>
                          </a:solidFill>
                          <a:effectLst/>
                          <a:latin typeface="Arial"/>
                        </a:rPr>
                        <a:t>     CARRY FORWARD FROM 2015</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1300" b="0" i="0" u="none" strike="noStrike">
                          <a:solidFill>
                            <a:srgbClr val="000000"/>
                          </a:solidFill>
                          <a:effectLst/>
                          <a:latin typeface="Arial"/>
                        </a:rPr>
                        <a:t>45,652</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1300" b="0" i="0" u="none" strike="noStrike">
                          <a:solidFill>
                            <a:srgbClr val="000000"/>
                          </a:solidFill>
                          <a:effectLst/>
                          <a:latin typeface="Arial"/>
                        </a:rPr>
                        <a:t>45,652</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a:txBody>
                    <a:bodyPr/>
                    <a:lstStyle/>
                    <a:p>
                      <a:pPr algn="l" fontAlgn="b"/>
                      <a:r>
                        <a:rPr lang="en-US" sz="1200" b="0" i="0" u="none" strike="noStrike" dirty="0">
                          <a:solidFill>
                            <a:srgbClr val="000000"/>
                          </a:solidFill>
                          <a:effectLst/>
                          <a:latin typeface="Arial"/>
                        </a:rPr>
                        <a:t>     2016 MEMBER ALLOCATION</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0" i="0" u="none" strike="noStrike" dirty="0">
                          <a:solidFill>
                            <a:srgbClr val="000000"/>
                          </a:solidFill>
                          <a:effectLst/>
                          <a:latin typeface="Arial"/>
                        </a:rPr>
                        <a:t>2,138</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0" i="0" u="none" strike="noStrike" dirty="0">
                          <a:solidFill>
                            <a:srgbClr val="000000"/>
                          </a:solidFill>
                          <a:effectLst/>
                          <a:latin typeface="Arial"/>
                        </a:rPr>
                        <a:t>1,708</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a:txBody>
                    <a:bodyPr/>
                    <a:lstStyle/>
                    <a:p>
                      <a:pPr algn="l" fontAlgn="b"/>
                      <a:r>
                        <a:rPr lang="en-US" sz="1200" b="0" i="0" u="none" strike="noStrike" dirty="0">
                          <a:solidFill>
                            <a:srgbClr val="000000"/>
                          </a:solidFill>
                          <a:effectLst/>
                          <a:latin typeface="Arial"/>
                        </a:rPr>
                        <a:t>     DIVISION  INCOME 2016</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9073">
                <a:tc>
                  <a:txBody>
                    <a:bodyPr/>
                    <a:lstStyle/>
                    <a:p>
                      <a:pPr algn="l" fontAlgn="b"/>
                      <a:r>
                        <a:rPr lang="en-US" sz="1200" b="1" i="0" u="none" strike="noStrike" dirty="0">
                          <a:solidFill>
                            <a:srgbClr val="000000"/>
                          </a:solidFill>
                          <a:effectLst/>
                          <a:latin typeface="Arial"/>
                        </a:rPr>
                        <a:t>TOTAL BUDGET FUNDS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200" b="1" i="0" u="none" strike="noStrike" dirty="0">
                          <a:solidFill>
                            <a:srgbClr val="000000"/>
                          </a:solidFill>
                          <a:effectLst/>
                          <a:latin typeface="Arial"/>
                        </a:rPr>
                        <a:t>47,790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uk-UA" sz="1200" b="1" i="0" u="none" strike="noStrike" dirty="0">
                          <a:solidFill>
                            <a:srgbClr val="000000"/>
                          </a:solidFill>
                          <a:effectLst/>
                          <a:latin typeface="Arial"/>
                        </a:rPr>
                        <a:t>47,360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73">
                <a:tc>
                  <a:txBody>
                    <a:bodyPr/>
                    <a:lstStyle/>
                    <a:p>
                      <a:pPr algn="l" fontAlgn="b"/>
                      <a:r>
                        <a:rPr lang="en-US" sz="1200" b="0" i="1" u="none" strike="noStrike" dirty="0">
                          <a:solidFill>
                            <a:srgbClr val="000000"/>
                          </a:solidFill>
                          <a:effectLst/>
                          <a:latin typeface="Arial"/>
                        </a:rPr>
                        <a:t>BUDGET EXPENSES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dirty="0">
                          <a:solidFill>
                            <a:srgbClr val="000000"/>
                          </a:solidFill>
                          <a:effectLst/>
                          <a:latin typeface="Arial"/>
                        </a:rPr>
                        <a:t> </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Arial"/>
                        </a:rPr>
                        <a:t> </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9073">
                <a:tc>
                  <a:txBody>
                    <a:bodyPr/>
                    <a:lstStyle/>
                    <a:p>
                      <a:pPr algn="l" fontAlgn="b"/>
                      <a:r>
                        <a:rPr lang="en-US" sz="1200" b="0" i="0" u="none" strike="noStrike" dirty="0">
                          <a:solidFill>
                            <a:srgbClr val="000000"/>
                          </a:solidFill>
                          <a:effectLst/>
                          <a:latin typeface="Arial"/>
                        </a:rPr>
                        <a:t>      AWARDS, PLAQUES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0" i="0" u="none" strike="noStrike" dirty="0">
                          <a:solidFill>
                            <a:srgbClr val="000000"/>
                          </a:solidFill>
                          <a:effectLst/>
                          <a:latin typeface="Arial"/>
                        </a:rPr>
                        <a:t>1,500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Arial"/>
                        </a:rPr>
                        <a:t>55</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a:txBody>
                    <a:bodyPr/>
                    <a:lstStyle/>
                    <a:p>
                      <a:pPr algn="l" fontAlgn="b"/>
                      <a:r>
                        <a:rPr lang="en-US" sz="1200" b="0" i="0" u="none" strike="noStrike" dirty="0">
                          <a:solidFill>
                            <a:srgbClr val="000000"/>
                          </a:solidFill>
                          <a:effectLst/>
                          <a:latin typeface="Arial"/>
                        </a:rPr>
                        <a:t>      NATIONAL MEETING COSTS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0" i="0" u="none" strike="noStrike" dirty="0">
                          <a:solidFill>
                            <a:srgbClr val="000000"/>
                          </a:solidFill>
                          <a:effectLst/>
                          <a:latin typeface="Arial"/>
                        </a:rPr>
                        <a:t>1,500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Arial"/>
                        </a:rPr>
                        <a:t>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a:txBody>
                    <a:bodyPr/>
                    <a:lstStyle/>
                    <a:p>
                      <a:pPr algn="l" fontAlgn="b"/>
                      <a:r>
                        <a:rPr lang="en-US" sz="1200" b="0" i="0" u="none" strike="noStrike" dirty="0">
                          <a:solidFill>
                            <a:srgbClr val="000000"/>
                          </a:solidFill>
                          <a:effectLst/>
                          <a:latin typeface="Arial"/>
                        </a:rPr>
                        <a:t>      STUDENT SUPPORT</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0" i="0" u="none" strike="noStrike">
                          <a:solidFill>
                            <a:srgbClr val="000000"/>
                          </a:solidFill>
                          <a:effectLst/>
                          <a:latin typeface="Arial"/>
                        </a:rPr>
                        <a:t>3,500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0" i="0" u="none" strike="noStrike">
                          <a:solidFill>
                            <a:srgbClr val="000000"/>
                          </a:solidFill>
                          <a:effectLst/>
                          <a:latin typeface="Arial"/>
                        </a:rPr>
                        <a:t>3,500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a:txBody>
                    <a:bodyPr/>
                    <a:lstStyle/>
                    <a:p>
                      <a:pPr algn="l" fontAlgn="b"/>
                      <a:r>
                        <a:rPr lang="en-US" sz="1200" b="0" i="0" u="none" strike="noStrike" dirty="0">
                          <a:solidFill>
                            <a:srgbClr val="000000"/>
                          </a:solidFill>
                          <a:effectLst/>
                          <a:latin typeface="Arial"/>
                        </a:rPr>
                        <a:t>      SCHOLARSHIP &amp; NEED FUNDING</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Arial"/>
                        </a:rPr>
                        <a:t>20,000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Arial"/>
                        </a:rPr>
                        <a:t>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9073">
                <a:tc>
                  <a:txBody>
                    <a:bodyPr/>
                    <a:lstStyle/>
                    <a:p>
                      <a:pPr algn="l" fontAlgn="b"/>
                      <a:r>
                        <a:rPr lang="en-US" sz="1200" b="0" i="0" u="none" strike="noStrike" dirty="0">
                          <a:solidFill>
                            <a:srgbClr val="000000"/>
                          </a:solidFill>
                          <a:effectLst/>
                          <a:latin typeface="Arial"/>
                        </a:rPr>
                        <a:t>      OTHER EXPENSES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30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9073">
                <a:tc>
                  <a:txBody>
                    <a:bodyPr/>
                    <a:lstStyle/>
                    <a:p>
                      <a:pPr algn="l" fontAlgn="b"/>
                      <a:r>
                        <a:rPr lang="en-US" sz="1200" b="1" i="0" u="none" strike="noStrike" dirty="0">
                          <a:solidFill>
                            <a:srgbClr val="000000"/>
                          </a:solidFill>
                          <a:effectLst/>
                          <a:latin typeface="Arial"/>
                        </a:rPr>
                        <a:t>TOTAL EXPENSES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s-IS" sz="1200" b="1" i="0" u="none" strike="noStrike">
                          <a:solidFill>
                            <a:srgbClr val="000000"/>
                          </a:solidFill>
                          <a:effectLst/>
                          <a:latin typeface="Arial"/>
                        </a:rPr>
                        <a:t>26,530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a:rPr>
                        <a:t>3,555</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73">
                <a:tc>
                  <a:txBody>
                    <a:bodyPr/>
                    <a:lstStyle/>
                    <a:p>
                      <a:pPr algn="l" fontAlgn="b"/>
                      <a:r>
                        <a:rPr lang="en-US" sz="1200" b="1" i="0" u="none" strike="noStrike" dirty="0">
                          <a:solidFill>
                            <a:srgbClr val="000000"/>
                          </a:solidFill>
                          <a:effectLst/>
                          <a:latin typeface="Arial"/>
                        </a:rPr>
                        <a:t>EXCESS OF BUDGET FUNDS OVER EXPENSES</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s-IS" sz="1200" b="1" i="0" u="none" strike="noStrike">
                          <a:solidFill>
                            <a:srgbClr val="000000"/>
                          </a:solidFill>
                          <a:effectLst/>
                          <a:latin typeface="Arial"/>
                        </a:rPr>
                        <a:t>21,260</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s-IS" sz="1200" b="1" i="0" u="none" strike="noStrike" dirty="0">
                          <a:solidFill>
                            <a:srgbClr val="000000"/>
                          </a:solidFill>
                          <a:effectLst/>
                          <a:latin typeface="Arial"/>
                        </a:rPr>
                        <a:t>43,805</a:t>
                      </a:r>
                    </a:p>
                  </a:txBody>
                  <a:tcPr marL="9402" marR="9402" marT="9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7580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ANS-PP-template">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1-ANS-PP-template</Template>
  <TotalTime>4503</TotalTime>
  <Words>968</Words>
  <Application>Microsoft Office PowerPoint</Application>
  <PresentationFormat>On-screen Show (4:3)</PresentationFormat>
  <Paragraphs>152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1-ANS-PP-template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Bishop Toni</dc:creator>
  <cp:lastModifiedBy>Valerie Vasilievas</cp:lastModifiedBy>
  <cp:revision>172</cp:revision>
  <dcterms:created xsi:type="dcterms:W3CDTF">2013-05-22T19:51:16Z</dcterms:created>
  <dcterms:modified xsi:type="dcterms:W3CDTF">2016-11-03T12:23:13Z</dcterms:modified>
</cp:coreProperties>
</file>