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9" r:id="rId2"/>
  </p:sldMasterIdLst>
  <p:sldIdLst>
    <p:sldId id="265" r:id="rId3"/>
    <p:sldId id="266" r:id="rId4"/>
    <p:sldId id="263" r:id="rId5"/>
    <p:sldId id="273" r:id="rId6"/>
    <p:sldId id="277" r:id="rId7"/>
    <p:sldId id="278" r:id="rId8"/>
    <p:sldId id="280" r:id="rId9"/>
    <p:sldId id="279" r:id="rId10"/>
    <p:sldId id="281" r:id="rId11"/>
    <p:sldId id="282" r:id="rId12"/>
    <p:sldId id="283" r:id="rId13"/>
    <p:sldId id="284" r:id="rId14"/>
    <p:sldId id="285" r:id="rId15"/>
    <p:sldId id="28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38D"/>
    <a:srgbClr val="D0D1D0"/>
    <a:srgbClr val="0D336C"/>
    <a:srgbClr val="939493"/>
    <a:srgbClr val="0C356F"/>
    <a:srgbClr val="10233F"/>
    <a:srgbClr val="66B6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13" autoAdjust="0"/>
    <p:restoredTop sz="93545" autoAdjust="0"/>
  </p:normalViewPr>
  <p:slideViewPr>
    <p:cSldViewPr snapToObjects="1">
      <p:cViewPr>
        <p:scale>
          <a:sx n="99" d="100"/>
          <a:sy n="99" d="100"/>
        </p:scale>
        <p:origin x="-96" y="-162"/>
      </p:cViewPr>
      <p:guideLst>
        <p:guide orient="horz" pos="2151"/>
        <p:guide pos="59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70433" y="2130425"/>
            <a:ext cx="7431202" cy="1470025"/>
          </a:xfrm>
          <a:prstGeom prst="rect">
            <a:avLst/>
          </a:prstGeom>
        </p:spPr>
        <p:txBody>
          <a:bodyPr/>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870431" y="3886200"/>
            <a:ext cx="7431203"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B981EE-C3D8-694F-97FF-F68C7832F9E8}"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349498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526" y="1763990"/>
            <a:ext cx="7425110" cy="43621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B981EE-C3D8-694F-97FF-F68C7832F9E8}"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37949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6950"/>
            <a:ext cx="4038600" cy="4409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6950"/>
            <a:ext cx="4038600" cy="4409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B981EE-C3D8-694F-97FF-F68C7832F9E8}"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6022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atin typeface="Georgia"/>
              </a:defRPr>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B981EE-C3D8-694F-97FF-F68C7832F9E8}" type="datetimeFigureOut">
              <a:rPr lang="en-US" smtClean="0"/>
              <a:t>6/1/2015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320347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110"/>
            <a:ext cx="3008313" cy="737344"/>
          </a:xfrm>
          <a:prstGeom prst="rect">
            <a:avLst/>
          </a:prstGeo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53288" y="1709110"/>
            <a:ext cx="4821400" cy="4417053"/>
          </a:xfrm>
        </p:spPr>
        <p:txBody>
          <a:bodyPr/>
          <a:lstStyle>
            <a:lvl1pPr>
              <a:defRPr sz="3200"/>
            </a:lvl1pPr>
            <a:lvl2pPr>
              <a:defRPr sz="2800">
                <a:solidFill>
                  <a:schemeClr val="bg1">
                    <a:lumMod val="50000"/>
                  </a:schemeClr>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63666"/>
            <a:ext cx="3008313" cy="35624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981EE-C3D8-694F-97FF-F68C7832F9E8}"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417958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886971" y="1615030"/>
            <a:ext cx="7416332" cy="394349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4B981EE-C3D8-694F-97FF-F68C7832F9E8}"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2501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992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2.xml"/><Relationship Id="rId1" Type="http://schemas.openxmlformats.org/officeDocument/2006/relationships/slideLayout" Target="../slideLayouts/slideLayout7.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NS_Graphic Element-white.eps"/>
          <p:cNvPicPr>
            <a:picLocks noChangeAspect="1"/>
          </p:cNvPicPr>
          <p:nvPr/>
        </p:nvPicPr>
        <p:blipFill rotWithShape="1">
          <a:blip r:embed="rId8">
            <a:clrChange>
              <a:clrFrom>
                <a:srgbClr val="FFFFFF"/>
              </a:clrFrom>
              <a:clrTo>
                <a:srgbClr val="FFFFFF">
                  <a:alpha val="0"/>
                </a:srgbClr>
              </a:clrTo>
            </a:clrChange>
            <a:alphaModFix amt="42000"/>
            <a:duotone>
              <a:prstClr val="black"/>
              <a:srgbClr val="D0D1D0">
                <a:tint val="45000"/>
                <a:satMod val="400000"/>
                <a:tint val="45000"/>
                <a:satMod val="400000"/>
              </a:srgbClr>
            </a:duotone>
            <a:lum bright="-20000" contrast="20000"/>
            <a:extLst>
              <a:ext uri="{28A0092B-C50C-407E-A947-70E740481C1C}">
                <a14:useLocalDpi xmlns:a14="http://schemas.microsoft.com/office/drawing/2010/main" val="0"/>
              </a:ext>
            </a:extLst>
          </a:blip>
          <a:srcRect l="18235" b="17262"/>
          <a:stretch/>
        </p:blipFill>
        <p:spPr>
          <a:xfrm>
            <a:off x="1" y="1748480"/>
            <a:ext cx="5049444" cy="5109519"/>
          </a:xfrm>
          <a:prstGeom prst="rect">
            <a:avLst/>
          </a:prstGeom>
        </p:spPr>
      </p:pic>
      <p:sp>
        <p:nvSpPr>
          <p:cNvPr id="3" name="Text Placeholder 2"/>
          <p:cNvSpPr>
            <a:spLocks noGrp="1"/>
          </p:cNvSpPr>
          <p:nvPr>
            <p:ph type="body" idx="1"/>
          </p:nvPr>
        </p:nvSpPr>
        <p:spPr>
          <a:xfrm>
            <a:off x="876526" y="1763990"/>
            <a:ext cx="7425110" cy="43621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981EE-C3D8-694F-97FF-F68C7832F9E8}" type="datetimeFigureOut">
              <a:rPr lang="en-US" smtClean="0"/>
              <a:t>6/1/2015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82314-900F-3548-907F-397C26204449}" type="slidenum">
              <a:rPr lang="en-US" smtClean="0"/>
              <a:t>‹#›</a:t>
            </a:fld>
            <a:endParaRPr lang="en-US"/>
          </a:p>
        </p:txBody>
      </p:sp>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93876" y="401789"/>
            <a:ext cx="1403554" cy="518049"/>
          </a:xfrm>
          <a:prstGeom prst="rect">
            <a:avLst/>
          </a:prstGeom>
        </p:spPr>
      </p:pic>
    </p:spTree>
    <p:extLst>
      <p:ext uri="{BB962C8B-B14F-4D97-AF65-F5344CB8AC3E}">
        <p14:creationId xmlns:p14="http://schemas.microsoft.com/office/powerpoint/2010/main" val="3699746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6" r:id="rId5"/>
    <p:sldLayoutId id="2147483657" r:id="rId6"/>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9" name="Picture 8" descr="blue bar.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547"/>
            <a:ext cx="9158598" cy="6950519"/>
          </a:xfrm>
          <a:prstGeom prst="rect">
            <a:avLst/>
          </a:prstGeom>
        </p:spPr>
      </p:pic>
      <p:pic>
        <p:nvPicPr>
          <p:cNvPr id="7" name="Picture 6" descr="ANS_Graphic Element-white.eps"/>
          <p:cNvPicPr>
            <a:picLocks noChangeAspect="1"/>
          </p:cNvPicPr>
          <p:nvPr/>
        </p:nvPicPr>
        <p:blipFill rotWithShape="1">
          <a:blip r:embed="rId4">
            <a:extLst>
              <a:ext uri="{28A0092B-C50C-407E-A947-70E740481C1C}">
                <a14:useLocalDpi xmlns:a14="http://schemas.microsoft.com/office/drawing/2010/main" val="0"/>
              </a:ext>
            </a:extLst>
          </a:blip>
          <a:srcRect l="18235" b="17262"/>
          <a:stretch/>
        </p:blipFill>
        <p:spPr>
          <a:xfrm>
            <a:off x="1" y="1748480"/>
            <a:ext cx="5049444" cy="5109519"/>
          </a:xfrm>
          <a:prstGeom prst="rect">
            <a:avLst/>
          </a:prstGeom>
        </p:spPr>
      </p:pic>
      <p:sp>
        <p:nvSpPr>
          <p:cNvPr id="8" name="TextBox 7"/>
          <p:cNvSpPr txBox="1"/>
          <p:nvPr/>
        </p:nvSpPr>
        <p:spPr>
          <a:xfrm>
            <a:off x="5014307" y="3552039"/>
            <a:ext cx="3738273" cy="461665"/>
          </a:xfrm>
          <a:prstGeom prst="rect">
            <a:avLst/>
          </a:prstGeom>
          <a:noFill/>
        </p:spPr>
        <p:txBody>
          <a:bodyPr wrap="none" rtlCol="0">
            <a:spAutoFit/>
          </a:bodyPr>
          <a:lstStyle/>
          <a:p>
            <a:r>
              <a:rPr lang="en-US" sz="2400" b="0" i="0" dirty="0" smtClean="0">
                <a:solidFill>
                  <a:schemeClr val="bg1"/>
                </a:solidFill>
                <a:latin typeface="Arial"/>
                <a:cs typeface="Arial"/>
              </a:rPr>
              <a:t>American Nuclear Society</a:t>
            </a:r>
            <a:endParaRPr lang="en-US" sz="2400" b="0" i="0" dirty="0">
              <a:solidFill>
                <a:schemeClr val="bg1"/>
              </a:solidFill>
              <a:latin typeface="Arial"/>
              <a:cs typeface="Arial"/>
            </a:endParaRPr>
          </a:p>
        </p:txBody>
      </p:sp>
    </p:spTree>
    <p:extLst>
      <p:ext uri="{BB962C8B-B14F-4D97-AF65-F5344CB8AC3E}">
        <p14:creationId xmlns:p14="http://schemas.microsoft.com/office/powerpoint/2010/main" val="3507199422"/>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685800" y="914400"/>
            <a:ext cx="7772400" cy="2133600"/>
          </a:xfrm>
        </p:spPr>
        <p:txBody>
          <a:bodyPr/>
          <a:lstStyle/>
          <a:p>
            <a:pPr algn="ctr" eaLnBrk="1" hangingPunct="1"/>
            <a:r>
              <a:rPr lang="en-US" altLang="en-US" b="1" dirty="0" smtClean="0"/>
              <a:t>American Nuclear Society</a:t>
            </a:r>
            <a:br>
              <a:rPr lang="en-US" altLang="en-US" b="1" dirty="0" smtClean="0"/>
            </a:br>
            <a:r>
              <a:rPr lang="en-US" altLang="en-US" b="1" dirty="0" smtClean="0"/>
              <a:t>Nuclear Installations Safety Division</a:t>
            </a:r>
          </a:p>
        </p:txBody>
      </p:sp>
      <p:sp>
        <p:nvSpPr>
          <p:cNvPr id="7" name="Rectangle 3"/>
          <p:cNvSpPr>
            <a:spLocks noGrp="1" noChangeArrowheads="1"/>
          </p:cNvSpPr>
          <p:nvPr>
            <p:ph type="subTitle" idx="1"/>
          </p:nvPr>
        </p:nvSpPr>
        <p:spPr>
          <a:xfrm>
            <a:off x="609600" y="3124200"/>
            <a:ext cx="7848600" cy="3124200"/>
          </a:xfrm>
        </p:spPr>
        <p:txBody>
          <a:bodyPr>
            <a:normAutofit/>
          </a:bodyPr>
          <a:lstStyle/>
          <a:p>
            <a:pPr algn="ctr"/>
            <a:r>
              <a:rPr lang="en-US" altLang="en-US" sz="2600" dirty="0" smtClean="0">
                <a:solidFill>
                  <a:schemeClr val="tx1"/>
                </a:solidFill>
              </a:rPr>
              <a:t>Presentation to the</a:t>
            </a:r>
          </a:p>
          <a:p>
            <a:pPr algn="ctr"/>
            <a:r>
              <a:rPr lang="en-US" altLang="en-US" sz="2600" dirty="0" smtClean="0">
                <a:solidFill>
                  <a:schemeClr val="tx1"/>
                </a:solidFill>
              </a:rPr>
              <a:t>ANS Board of Directors</a:t>
            </a:r>
          </a:p>
          <a:p>
            <a:pPr algn="ctr"/>
            <a:r>
              <a:rPr lang="en-US" altLang="en-US" sz="2600" dirty="0" smtClean="0">
                <a:solidFill>
                  <a:schemeClr val="tx1"/>
                </a:solidFill>
              </a:rPr>
              <a:t>Ronald A. </a:t>
            </a:r>
            <a:r>
              <a:rPr lang="en-US" altLang="en-US" sz="2600" dirty="0" err="1" smtClean="0">
                <a:solidFill>
                  <a:schemeClr val="tx1"/>
                </a:solidFill>
              </a:rPr>
              <a:t>Knief</a:t>
            </a:r>
            <a:r>
              <a:rPr lang="en-US" altLang="en-US" sz="2600" dirty="0" smtClean="0">
                <a:solidFill>
                  <a:schemeClr val="tx1"/>
                </a:solidFill>
              </a:rPr>
              <a:t>, Chair</a:t>
            </a:r>
          </a:p>
          <a:p>
            <a:pPr algn="ctr"/>
            <a:r>
              <a:rPr lang="en-US" altLang="en-US" sz="2600" dirty="0" smtClean="0">
                <a:solidFill>
                  <a:schemeClr val="tx1"/>
                </a:solidFill>
              </a:rPr>
              <a:t>Susan Y. Pickering, Vice-Chair</a:t>
            </a:r>
          </a:p>
          <a:p>
            <a:pPr algn="ctr"/>
            <a:r>
              <a:rPr lang="en-US" altLang="en-US" sz="2600" dirty="0" smtClean="0">
                <a:solidFill>
                  <a:schemeClr val="tx1"/>
                </a:solidFill>
              </a:rPr>
              <a:t>June 10, 2015</a:t>
            </a:r>
          </a:p>
          <a:p>
            <a:pPr algn="ctr"/>
            <a:r>
              <a:rPr lang="en-US" altLang="en-US" sz="2600" dirty="0" smtClean="0">
                <a:solidFill>
                  <a:schemeClr val="tx1"/>
                </a:solidFill>
              </a:rPr>
              <a:t>San Antonio, Texas</a:t>
            </a:r>
          </a:p>
        </p:txBody>
      </p:sp>
      <p:sp>
        <p:nvSpPr>
          <p:cNvPr id="2" name="TextBox 1"/>
          <p:cNvSpPr txBox="1"/>
          <p:nvPr/>
        </p:nvSpPr>
        <p:spPr>
          <a:xfrm>
            <a:off x="7747464" y="104001"/>
            <a:ext cx="1396536" cy="276999"/>
          </a:xfrm>
          <a:prstGeom prst="rect">
            <a:avLst/>
          </a:prstGeom>
          <a:noFill/>
        </p:spPr>
        <p:txBody>
          <a:bodyPr wrap="none" rtlCol="0">
            <a:spAutoFit/>
          </a:bodyPr>
          <a:lstStyle/>
          <a:p>
            <a:r>
              <a:rPr lang="en-US" sz="1200" dirty="0" smtClean="0">
                <a:latin typeface="Arial" panose="020B0604020202020204" pitchFamily="34" charset="0"/>
                <a:cs typeface="Arial" panose="020B0604020202020204" pitchFamily="34" charset="0"/>
              </a:rPr>
              <a:t>Agenda Item #4.b</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61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381000"/>
            <a:ext cx="77724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altLang="en-US" dirty="0" smtClean="0"/>
              <a:t>Division Finances</a:t>
            </a:r>
            <a:br>
              <a:rPr lang="en-US" altLang="en-US" dirty="0" smtClean="0"/>
            </a:br>
            <a:r>
              <a:rPr lang="en-US" altLang="en-US" dirty="0" smtClean="0"/>
              <a:t>[Honors &amp; Awards]</a:t>
            </a:r>
          </a:p>
        </p:txBody>
      </p:sp>
      <p:sp>
        <p:nvSpPr>
          <p:cNvPr id="4" name="Rectangle 3"/>
          <p:cNvSpPr txBox="1">
            <a:spLocks noChangeArrowheads="1"/>
          </p:cNvSpPr>
          <p:nvPr/>
        </p:nvSpPr>
        <p:spPr>
          <a:xfrm>
            <a:off x="685800" y="1981200"/>
            <a:ext cx="7772400" cy="411480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defRPr/>
            </a:pPr>
            <a:r>
              <a:rPr lang="en-US" altLang="en-US" sz="2000" dirty="0" smtClean="0"/>
              <a:t>Two Annual Scholarships</a:t>
            </a:r>
          </a:p>
          <a:p>
            <a:pPr lvl="1">
              <a:lnSpc>
                <a:spcPct val="90000"/>
              </a:lnSpc>
              <a:defRPr/>
            </a:pPr>
            <a:r>
              <a:rPr lang="en-US" altLang="en-US" sz="1800" dirty="0" smtClean="0">
                <a:solidFill>
                  <a:schemeClr val="tx1"/>
                </a:solidFill>
              </a:rPr>
              <a:t>Raymond </a:t>
            </a:r>
            <a:r>
              <a:rPr lang="en-US" altLang="en-US" sz="1800" dirty="0" err="1" smtClean="0">
                <a:solidFill>
                  <a:schemeClr val="tx1"/>
                </a:solidFill>
              </a:rPr>
              <a:t>DiSalvo</a:t>
            </a:r>
            <a:r>
              <a:rPr lang="en-US" altLang="en-US" sz="1800" dirty="0" smtClean="0">
                <a:solidFill>
                  <a:schemeClr val="tx1"/>
                </a:solidFill>
              </a:rPr>
              <a:t> Undergraduate Memorial Scholarship ($2000)</a:t>
            </a:r>
          </a:p>
          <a:p>
            <a:pPr lvl="2">
              <a:defRPr/>
            </a:pPr>
            <a:r>
              <a:rPr lang="en-US" altLang="en-US" sz="1800" dirty="0" smtClean="0"/>
              <a:t>2014 Recipient:  Travis </a:t>
            </a:r>
            <a:r>
              <a:rPr lang="en-US" sz="1800" dirty="0" err="1" smtClean="0"/>
              <a:t>Labossiere</a:t>
            </a:r>
            <a:r>
              <a:rPr lang="en-US" sz="1800" dirty="0" smtClean="0"/>
              <a:t> </a:t>
            </a:r>
            <a:r>
              <a:rPr lang="en-US" altLang="en-US" sz="1800" dirty="0" smtClean="0"/>
              <a:t>(</a:t>
            </a:r>
            <a:r>
              <a:rPr lang="en-US" sz="1800" dirty="0" smtClean="0"/>
              <a:t>University of Tennessee</a:t>
            </a:r>
            <a:r>
              <a:rPr lang="en-US" altLang="en-US" sz="1800" dirty="0" smtClean="0"/>
              <a:t>)</a:t>
            </a:r>
          </a:p>
          <a:p>
            <a:pPr lvl="2">
              <a:defRPr/>
            </a:pPr>
            <a:r>
              <a:rPr lang="en-US" sz="1800" dirty="0" smtClean="0"/>
              <a:t>2015 Recipient:	Travis Ty Willis (North Carolina State University)</a:t>
            </a:r>
            <a:endParaRPr lang="en-US" altLang="en-US" sz="1800" dirty="0" smtClean="0"/>
          </a:p>
          <a:p>
            <a:pPr lvl="1">
              <a:lnSpc>
                <a:spcPct val="90000"/>
              </a:lnSpc>
              <a:defRPr/>
            </a:pPr>
            <a:r>
              <a:rPr lang="en-US" altLang="en-US" sz="1800" dirty="0" smtClean="0">
                <a:solidFill>
                  <a:schemeClr val="tx1"/>
                </a:solidFill>
              </a:rPr>
              <a:t>Saul Levine Graduate Memorial Scholarship ($3000)</a:t>
            </a:r>
          </a:p>
          <a:p>
            <a:pPr lvl="2">
              <a:lnSpc>
                <a:spcPct val="90000"/>
              </a:lnSpc>
              <a:defRPr/>
            </a:pPr>
            <a:r>
              <a:rPr lang="en-US" altLang="en-US" sz="1800" dirty="0" smtClean="0"/>
              <a:t>2014 Recipient:	</a:t>
            </a:r>
            <a:r>
              <a:rPr lang="en-US" sz="1800" dirty="0" smtClean="0"/>
              <a:t>Derek Man Hon Hung (University of Michigan)</a:t>
            </a:r>
            <a:endParaRPr lang="en-US" sz="1800" dirty="0" smtClean="0">
              <a:latin typeface="Calibri"/>
            </a:endParaRPr>
          </a:p>
          <a:p>
            <a:pPr lvl="2">
              <a:lnSpc>
                <a:spcPct val="90000"/>
              </a:lnSpc>
              <a:defRPr/>
            </a:pPr>
            <a:r>
              <a:rPr lang="en-US" altLang="en-US" sz="1800" dirty="0" smtClean="0"/>
              <a:t>2015 Recipient:	Nicolas </a:t>
            </a:r>
            <a:r>
              <a:rPr lang="en-US" sz="1800" dirty="0" err="1" smtClean="0"/>
              <a:t>Zweibaum</a:t>
            </a:r>
            <a:r>
              <a:rPr lang="en-US" sz="1800" dirty="0" smtClean="0"/>
              <a:t> (Univ. California-Berkeley)</a:t>
            </a:r>
            <a:endParaRPr lang="en-US" altLang="en-US" sz="1800" dirty="0" smtClean="0"/>
          </a:p>
          <a:p>
            <a:pPr>
              <a:lnSpc>
                <a:spcPct val="90000"/>
              </a:lnSpc>
              <a:defRPr/>
            </a:pPr>
            <a:r>
              <a:rPr lang="en-US" altLang="en-US" sz="2000" dirty="0" smtClean="0"/>
              <a:t>Awards (may “double-up” in 2015)</a:t>
            </a:r>
          </a:p>
          <a:p>
            <a:pPr lvl="1">
              <a:lnSpc>
                <a:spcPct val="90000"/>
              </a:lnSpc>
              <a:defRPr/>
            </a:pPr>
            <a:r>
              <a:rPr lang="en-US" altLang="en-US" sz="1800" dirty="0" err="1" smtClean="0">
                <a:solidFill>
                  <a:schemeClr val="tx1"/>
                </a:solidFill>
              </a:rPr>
              <a:t>Theos</a:t>
            </a:r>
            <a:r>
              <a:rPr lang="en-US" altLang="en-US" sz="1800" dirty="0" smtClean="0">
                <a:solidFill>
                  <a:schemeClr val="tx1"/>
                </a:solidFill>
              </a:rPr>
              <a:t> J. ("Tommy") Thompson Award For Reactor Safety</a:t>
            </a:r>
          </a:p>
          <a:p>
            <a:pPr lvl="2">
              <a:lnSpc>
                <a:spcPct val="90000"/>
              </a:lnSpc>
              <a:defRPr/>
            </a:pPr>
            <a:r>
              <a:rPr lang="en-US" altLang="en-US" sz="1800" dirty="0" smtClean="0"/>
              <a:t>Most recent recipients:  	Bill </a:t>
            </a:r>
            <a:r>
              <a:rPr lang="en-US" altLang="en-US" sz="1800" dirty="0" err="1" smtClean="0"/>
              <a:t>Vesely</a:t>
            </a:r>
            <a:r>
              <a:rPr lang="en-US" altLang="en-US" sz="1800" dirty="0" smtClean="0"/>
              <a:t> (2012)</a:t>
            </a:r>
          </a:p>
          <a:p>
            <a:pPr marL="914400" lvl="2" indent="0">
              <a:lnSpc>
                <a:spcPct val="90000"/>
              </a:lnSpc>
              <a:buFontTx/>
              <a:buNone/>
              <a:defRPr/>
            </a:pPr>
            <a:r>
              <a:rPr lang="en-US" altLang="en-US" sz="1800" dirty="0" smtClean="0"/>
              <a:t>						Ali </a:t>
            </a:r>
            <a:r>
              <a:rPr lang="en-US" altLang="en-US" sz="1800" dirty="0" err="1" smtClean="0"/>
              <a:t>Mosleh</a:t>
            </a:r>
            <a:r>
              <a:rPr lang="en-US" altLang="en-US" sz="1800" dirty="0" smtClean="0"/>
              <a:t> (2013)</a:t>
            </a:r>
          </a:p>
          <a:p>
            <a:pPr lvl="1">
              <a:lnSpc>
                <a:spcPct val="90000"/>
              </a:lnSpc>
              <a:defRPr/>
            </a:pPr>
            <a:r>
              <a:rPr lang="en-US" altLang="en-US" sz="1800" dirty="0" smtClean="0">
                <a:solidFill>
                  <a:schemeClr val="tx1"/>
                </a:solidFill>
              </a:rPr>
              <a:t>George C. Laurence Pioneering Award</a:t>
            </a:r>
          </a:p>
          <a:p>
            <a:pPr lvl="2">
              <a:lnSpc>
                <a:spcPct val="90000"/>
              </a:lnSpc>
              <a:defRPr/>
            </a:pPr>
            <a:r>
              <a:rPr lang="en-US" altLang="en-US" sz="1800" dirty="0" smtClean="0"/>
              <a:t>Most recent recipient:  	Adolf </a:t>
            </a:r>
            <a:r>
              <a:rPr lang="en-US" altLang="en-US" sz="1800" dirty="0" err="1" smtClean="0"/>
              <a:t>Birkhofer</a:t>
            </a:r>
            <a:r>
              <a:rPr lang="en-US" altLang="en-US" sz="1800" dirty="0" smtClean="0"/>
              <a:t> (2013)</a:t>
            </a:r>
          </a:p>
          <a:p>
            <a:pPr>
              <a:lnSpc>
                <a:spcPct val="90000"/>
              </a:lnSpc>
              <a:defRPr/>
            </a:pPr>
            <a:r>
              <a:rPr lang="en-US" altLang="en-US" sz="2000" dirty="0" smtClean="0"/>
              <a:t>Related</a:t>
            </a:r>
          </a:p>
          <a:p>
            <a:pPr lvl="1">
              <a:lnSpc>
                <a:spcPct val="90000"/>
              </a:lnSpc>
              <a:defRPr/>
            </a:pPr>
            <a:r>
              <a:rPr lang="en-US" altLang="en-US" sz="1800" dirty="0" smtClean="0">
                <a:solidFill>
                  <a:schemeClr val="tx1"/>
                </a:solidFill>
              </a:rPr>
              <a:t>Website Content</a:t>
            </a:r>
          </a:p>
          <a:p>
            <a:pPr lvl="1">
              <a:lnSpc>
                <a:spcPct val="90000"/>
              </a:lnSpc>
              <a:defRPr/>
            </a:pPr>
            <a:r>
              <a:rPr lang="en-US" altLang="en-US" sz="1800" dirty="0" smtClean="0">
                <a:solidFill>
                  <a:schemeClr val="tx1"/>
                </a:solidFill>
              </a:rPr>
              <a:t>Special Session</a:t>
            </a:r>
          </a:p>
          <a:p>
            <a:pPr lvl="1">
              <a:lnSpc>
                <a:spcPct val="90000"/>
              </a:lnSpc>
              <a:defRPr/>
            </a:pPr>
            <a:endParaRPr lang="en-US" altLang="en-US" sz="2000" dirty="0" smtClean="0"/>
          </a:p>
        </p:txBody>
      </p:sp>
    </p:spTree>
    <p:extLst>
      <p:ext uri="{BB962C8B-B14F-4D97-AF65-F5344CB8AC3E}">
        <p14:creationId xmlns:p14="http://schemas.microsoft.com/office/powerpoint/2010/main" val="596873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381000"/>
            <a:ext cx="6705600" cy="12954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sz="4000" dirty="0" smtClean="0"/>
              <a:t>Division Contributions to Society</a:t>
            </a:r>
          </a:p>
        </p:txBody>
      </p:sp>
      <p:sp>
        <p:nvSpPr>
          <p:cNvPr id="4" name="Content Placeholder 2"/>
          <p:cNvSpPr>
            <a:spLocks noGrp="1"/>
          </p:cNvSpPr>
          <p:nvPr>
            <p:ph idx="1"/>
          </p:nvPr>
        </p:nvSpPr>
        <p:spPr>
          <a:xfrm>
            <a:off x="457200" y="1981200"/>
            <a:ext cx="8305800" cy="4495800"/>
          </a:xfrm>
        </p:spPr>
        <p:txBody>
          <a:bodyPr>
            <a:normAutofit fontScale="92500" lnSpcReduction="20000"/>
          </a:bodyPr>
          <a:lstStyle/>
          <a:p>
            <a:r>
              <a:rPr lang="en-US" altLang="en-US" sz="2000" dirty="0" smtClean="0">
                <a:solidFill>
                  <a:schemeClr val="tx1"/>
                </a:solidFill>
              </a:rPr>
              <a:t>ANS Position/Policy Statements </a:t>
            </a:r>
          </a:p>
          <a:p>
            <a:pPr lvl="1"/>
            <a:r>
              <a:rPr lang="en-US" altLang="en-US" sz="1800" dirty="0" smtClean="0">
                <a:solidFill>
                  <a:schemeClr val="tx1"/>
                </a:solidFill>
              </a:rPr>
              <a:t>#24 Nuclear Facility Safety Standards</a:t>
            </a:r>
          </a:p>
          <a:p>
            <a:pPr lvl="1"/>
            <a:r>
              <a:rPr lang="en-US" altLang="en-US" sz="1800" dirty="0" smtClean="0">
                <a:solidFill>
                  <a:schemeClr val="tx1"/>
                </a:solidFill>
              </a:rPr>
              <a:t>#46 Risk Informed &amp; Performance Based Regulations for Nuclear Power Plants</a:t>
            </a:r>
          </a:p>
          <a:p>
            <a:pPr lvl="1"/>
            <a:r>
              <a:rPr lang="en-US" altLang="en-US" sz="1800" dirty="0" smtClean="0">
                <a:solidFill>
                  <a:schemeClr val="tx1"/>
                </a:solidFill>
              </a:rPr>
              <a:t>#51 Reactor Safety</a:t>
            </a:r>
          </a:p>
          <a:p>
            <a:pPr lvl="1"/>
            <a:r>
              <a:rPr lang="en-US" altLang="en-US" sz="1800" dirty="0" smtClean="0">
                <a:solidFill>
                  <a:schemeClr val="tx1"/>
                </a:solidFill>
              </a:rPr>
              <a:t>(Proposed) Emergency Planning Zones</a:t>
            </a:r>
          </a:p>
          <a:p>
            <a:pPr lvl="1"/>
            <a:r>
              <a:rPr lang="en-US" altLang="en-US" sz="1800" dirty="0" smtClean="0">
                <a:solidFill>
                  <a:schemeClr val="tx1"/>
                </a:solidFill>
              </a:rPr>
              <a:t>Position papers active and assigned for review in 2015</a:t>
            </a:r>
            <a:endParaRPr lang="en-US" altLang="en-US" sz="1800" b="1" dirty="0" smtClean="0">
              <a:solidFill>
                <a:srgbClr val="0000FF"/>
              </a:solidFill>
            </a:endParaRPr>
          </a:p>
          <a:p>
            <a:r>
              <a:rPr lang="en-US" altLang="en-US" sz="2000" dirty="0" smtClean="0">
                <a:solidFill>
                  <a:schemeClr val="tx1"/>
                </a:solidFill>
              </a:rPr>
              <a:t>Participation with Other Professional Societies</a:t>
            </a:r>
          </a:p>
          <a:p>
            <a:pPr lvl="1"/>
            <a:r>
              <a:rPr lang="en-US" altLang="en-US" sz="1800" dirty="0" smtClean="0">
                <a:solidFill>
                  <a:schemeClr val="tx1"/>
                </a:solidFill>
              </a:rPr>
              <a:t>Active participation with EFCOG, IEEE, NHA, ASME, NEI, INMM</a:t>
            </a:r>
          </a:p>
          <a:p>
            <a:r>
              <a:rPr lang="en-US" altLang="en-US" sz="2000" dirty="0" smtClean="0">
                <a:solidFill>
                  <a:schemeClr val="tx1"/>
                </a:solidFill>
              </a:rPr>
              <a:t>Society Leadership</a:t>
            </a:r>
          </a:p>
          <a:p>
            <a:pPr lvl="1"/>
            <a:r>
              <a:rPr lang="en-US" altLang="en-US" sz="1800" dirty="0" smtClean="0">
                <a:solidFill>
                  <a:schemeClr val="tx1"/>
                </a:solidFill>
              </a:rPr>
              <a:t>Division Past Chair co-chaired President’s Special Committee on SMRs</a:t>
            </a:r>
          </a:p>
          <a:p>
            <a:pPr lvl="1"/>
            <a:r>
              <a:rPr lang="en-US" altLang="en-US" sz="1800" dirty="0" smtClean="0">
                <a:solidFill>
                  <a:schemeClr val="tx1"/>
                </a:solidFill>
              </a:rPr>
              <a:t>Division Past Chair co-chaired Special Committee on Fukushima and was ANS President 2012-13</a:t>
            </a:r>
          </a:p>
          <a:p>
            <a:pPr lvl="1"/>
            <a:r>
              <a:rPr lang="en-US" altLang="en-US" sz="1800" dirty="0" smtClean="0">
                <a:solidFill>
                  <a:schemeClr val="tx1"/>
                </a:solidFill>
              </a:rPr>
              <a:t>NISD members serve on broad cross-section of national committees</a:t>
            </a:r>
          </a:p>
          <a:p>
            <a:pPr lvl="1"/>
            <a:r>
              <a:rPr lang="en-US" altLang="en-US" sz="1800" dirty="0" smtClean="0">
                <a:solidFill>
                  <a:schemeClr val="tx1"/>
                </a:solidFill>
              </a:rPr>
              <a:t>Several NISD members serve on the Standards Board</a:t>
            </a:r>
          </a:p>
          <a:p>
            <a:pPr lvl="1"/>
            <a:r>
              <a:rPr lang="en-US" altLang="en-US" sz="1800" dirty="0" smtClean="0">
                <a:solidFill>
                  <a:schemeClr val="tx1"/>
                </a:solidFill>
              </a:rPr>
              <a:t>Full participation in PDC meetings and workshops</a:t>
            </a:r>
          </a:p>
          <a:p>
            <a:pPr lvl="1"/>
            <a:endParaRPr lang="en-US" altLang="en-US" sz="1600" dirty="0" smtClean="0"/>
          </a:p>
          <a:p>
            <a:endParaRPr lang="en-US" altLang="en-US" sz="1600" dirty="0" smtClean="0"/>
          </a:p>
          <a:p>
            <a:endParaRPr lang="en-US" altLang="en-US" dirty="0" smtClean="0"/>
          </a:p>
          <a:p>
            <a:endParaRPr lang="en-US" altLang="en-US" dirty="0" smtClean="0"/>
          </a:p>
        </p:txBody>
      </p:sp>
    </p:spTree>
    <p:extLst>
      <p:ext uri="{BB962C8B-B14F-4D97-AF65-F5344CB8AC3E}">
        <p14:creationId xmlns:p14="http://schemas.microsoft.com/office/powerpoint/2010/main" val="3395039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4294967295"/>
          </p:nvPr>
        </p:nvSpPr>
        <p:spPr>
          <a:xfrm>
            <a:off x="457200" y="1828800"/>
            <a:ext cx="8305800" cy="4495800"/>
          </a:xfrm>
        </p:spPr>
        <p:txBody>
          <a:bodyPr>
            <a:normAutofit fontScale="92500" lnSpcReduction="20000"/>
          </a:bodyPr>
          <a:lstStyle/>
          <a:p>
            <a:pPr>
              <a:spcBef>
                <a:spcPts val="600"/>
              </a:spcBef>
            </a:pPr>
            <a:r>
              <a:rPr lang="en-US" altLang="en-US" sz="2000" dirty="0" smtClean="0">
                <a:solidFill>
                  <a:schemeClr val="tx1"/>
                </a:solidFill>
              </a:rPr>
              <a:t>Non-Meeting Publications</a:t>
            </a:r>
          </a:p>
          <a:p>
            <a:pPr lvl="1">
              <a:spcBef>
                <a:spcPts val="600"/>
              </a:spcBef>
            </a:pPr>
            <a:r>
              <a:rPr lang="en-US" altLang="en-US" sz="2000" dirty="0" smtClean="0">
                <a:solidFill>
                  <a:schemeClr val="tx1"/>
                </a:solidFill>
              </a:rPr>
              <a:t>ANS Std-10.4 WG</a:t>
            </a:r>
          </a:p>
          <a:p>
            <a:pPr lvl="1">
              <a:spcBef>
                <a:spcPts val="600"/>
              </a:spcBef>
            </a:pPr>
            <a:r>
              <a:rPr lang="en-US" altLang="en-US" sz="2000" dirty="0" smtClean="0">
                <a:solidFill>
                  <a:schemeClr val="tx1"/>
                </a:solidFill>
              </a:rPr>
              <a:t>RISC Committee (NISD member served as chair)</a:t>
            </a:r>
          </a:p>
          <a:p>
            <a:pPr lvl="1">
              <a:spcBef>
                <a:spcPts val="600"/>
              </a:spcBef>
            </a:pPr>
            <a:r>
              <a:rPr lang="en-US" altLang="en-US" sz="2000" dirty="0" smtClean="0">
                <a:solidFill>
                  <a:schemeClr val="tx1"/>
                </a:solidFill>
              </a:rPr>
              <a:t>ANS Fire PSA</a:t>
            </a:r>
          </a:p>
          <a:p>
            <a:pPr lvl="1">
              <a:spcBef>
                <a:spcPts val="600"/>
              </a:spcBef>
            </a:pPr>
            <a:r>
              <a:rPr lang="en-US" altLang="en-US" sz="2000" dirty="0" smtClean="0">
                <a:solidFill>
                  <a:schemeClr val="tx1"/>
                </a:solidFill>
              </a:rPr>
              <a:t>Numerous standards, including ANS 50.1, 53.1, 54.1, 58.22; ANS/ASME 58.24, 58.25; NCSCC &amp; 8.20</a:t>
            </a:r>
          </a:p>
          <a:p>
            <a:pPr>
              <a:spcBef>
                <a:spcPts val="600"/>
              </a:spcBef>
            </a:pPr>
            <a:r>
              <a:rPr lang="en-US" altLang="en-US" sz="2000" dirty="0" smtClean="0">
                <a:solidFill>
                  <a:schemeClr val="tx1"/>
                </a:solidFill>
              </a:rPr>
              <a:t>Liaisons</a:t>
            </a:r>
          </a:p>
          <a:p>
            <a:pPr lvl="1">
              <a:spcBef>
                <a:spcPts val="600"/>
              </a:spcBef>
            </a:pPr>
            <a:r>
              <a:rPr lang="en-US" altLang="en-US" sz="2000" dirty="0" smtClean="0">
                <a:solidFill>
                  <a:schemeClr val="tx1"/>
                </a:solidFill>
              </a:rPr>
              <a:t> YMG</a:t>
            </a:r>
          </a:p>
          <a:p>
            <a:pPr lvl="1">
              <a:spcBef>
                <a:spcPts val="600"/>
              </a:spcBef>
            </a:pPr>
            <a:r>
              <a:rPr lang="en-US" altLang="en-US" sz="2000" dirty="0" smtClean="0">
                <a:solidFill>
                  <a:schemeClr val="tx1"/>
                </a:solidFill>
              </a:rPr>
              <a:t>THD</a:t>
            </a:r>
          </a:p>
          <a:p>
            <a:pPr lvl="1">
              <a:spcBef>
                <a:spcPts val="600"/>
              </a:spcBef>
            </a:pPr>
            <a:r>
              <a:rPr lang="en-US" altLang="en-US" sz="2000" dirty="0" smtClean="0">
                <a:solidFill>
                  <a:schemeClr val="tx1"/>
                </a:solidFill>
              </a:rPr>
              <a:t>Nuclear Production of Hydrogen WG</a:t>
            </a:r>
          </a:p>
          <a:p>
            <a:pPr lvl="1">
              <a:spcBef>
                <a:spcPts val="600"/>
              </a:spcBef>
            </a:pPr>
            <a:r>
              <a:rPr lang="en-US" altLang="en-US" sz="2000" dirty="0" smtClean="0">
                <a:solidFill>
                  <a:schemeClr val="tx1"/>
                </a:solidFill>
              </a:rPr>
              <a:t>Codes &amp; Standards – Emphasis on Risk-Informed</a:t>
            </a:r>
          </a:p>
          <a:p>
            <a:pPr>
              <a:spcBef>
                <a:spcPts val="600"/>
              </a:spcBef>
            </a:pPr>
            <a:r>
              <a:rPr lang="en-US" altLang="en-US" sz="2000" dirty="0" smtClean="0">
                <a:solidFill>
                  <a:schemeClr val="tx1"/>
                </a:solidFill>
              </a:rPr>
              <a:t>ANS “History”</a:t>
            </a:r>
          </a:p>
          <a:p>
            <a:pPr lvl="1">
              <a:spcBef>
                <a:spcPts val="600"/>
              </a:spcBef>
            </a:pPr>
            <a:r>
              <a:rPr lang="en-US" altLang="en-US" sz="1800" dirty="0" smtClean="0">
                <a:solidFill>
                  <a:schemeClr val="tx1"/>
                </a:solidFill>
              </a:rPr>
              <a:t>75</a:t>
            </a:r>
            <a:r>
              <a:rPr lang="en-US" altLang="en-US" sz="1800" baseline="30000" dirty="0" smtClean="0">
                <a:solidFill>
                  <a:schemeClr val="tx1"/>
                </a:solidFill>
              </a:rPr>
              <a:t>th</a:t>
            </a:r>
            <a:r>
              <a:rPr lang="en-US" altLang="en-US" sz="1800" dirty="0" smtClean="0">
                <a:solidFill>
                  <a:schemeClr val="tx1"/>
                </a:solidFill>
              </a:rPr>
              <a:t> anniversary of fission</a:t>
            </a:r>
          </a:p>
          <a:p>
            <a:pPr lvl="1">
              <a:spcBef>
                <a:spcPts val="600"/>
              </a:spcBef>
            </a:pPr>
            <a:r>
              <a:rPr lang="en-US" altLang="en-US" sz="1800" dirty="0" smtClean="0">
                <a:solidFill>
                  <a:schemeClr val="tx1"/>
                </a:solidFill>
              </a:rPr>
              <a:t>Ted Rockwell memorial</a:t>
            </a:r>
          </a:p>
          <a:p>
            <a:endParaRPr lang="en-US" altLang="en-US" sz="2000" dirty="0" smtClean="0">
              <a:solidFill>
                <a:schemeClr val="tx1"/>
              </a:solidFill>
            </a:endParaRPr>
          </a:p>
          <a:p>
            <a:endParaRPr lang="en-US" altLang="en-US" sz="1600" dirty="0" smtClean="0"/>
          </a:p>
          <a:p>
            <a:endParaRPr lang="en-US" altLang="en-US" dirty="0" smtClean="0"/>
          </a:p>
          <a:p>
            <a:endParaRPr lang="en-US" altLang="en-US" dirty="0" smtClean="0"/>
          </a:p>
        </p:txBody>
      </p:sp>
      <p:sp>
        <p:nvSpPr>
          <p:cNvPr id="5" name="Title 1"/>
          <p:cNvSpPr txBox="1">
            <a:spLocks/>
          </p:cNvSpPr>
          <p:nvPr/>
        </p:nvSpPr>
        <p:spPr>
          <a:xfrm>
            <a:off x="685800" y="381000"/>
            <a:ext cx="6705600" cy="12954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sz="4000" dirty="0" smtClean="0"/>
              <a:t>Division Contributions to Society</a:t>
            </a:r>
          </a:p>
        </p:txBody>
      </p:sp>
    </p:spTree>
    <p:extLst>
      <p:ext uri="{BB962C8B-B14F-4D97-AF65-F5344CB8AC3E}">
        <p14:creationId xmlns:p14="http://schemas.microsoft.com/office/powerpoint/2010/main" val="1300269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381000"/>
            <a:ext cx="7772400" cy="6858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dirty="0" smtClean="0"/>
              <a:t>Summary</a:t>
            </a:r>
          </a:p>
        </p:txBody>
      </p:sp>
      <p:sp>
        <p:nvSpPr>
          <p:cNvPr id="4" name="Rectangle 3"/>
          <p:cNvSpPr txBox="1">
            <a:spLocks noChangeArrowheads="1"/>
          </p:cNvSpPr>
          <p:nvPr/>
        </p:nvSpPr>
        <p:spPr>
          <a:xfrm>
            <a:off x="685800" y="1371600"/>
            <a:ext cx="7772400" cy="50292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ct val="0"/>
              </a:spcBef>
              <a:spcAft>
                <a:spcPts val="600"/>
              </a:spcAft>
            </a:pPr>
            <a:r>
              <a:rPr lang="en-US" altLang="en-US" sz="2000" dirty="0" smtClean="0"/>
              <a:t>Areas of Success</a:t>
            </a:r>
          </a:p>
          <a:p>
            <a:pPr lvl="1">
              <a:spcBef>
                <a:spcPct val="0"/>
              </a:spcBef>
              <a:spcAft>
                <a:spcPts val="600"/>
              </a:spcAft>
            </a:pPr>
            <a:r>
              <a:rPr lang="en-US" altLang="en-US" sz="1800" dirty="0" smtClean="0">
                <a:solidFill>
                  <a:schemeClr val="tx1"/>
                </a:solidFill>
              </a:rPr>
              <a:t>Increased use of social media</a:t>
            </a:r>
          </a:p>
          <a:p>
            <a:pPr lvl="1">
              <a:spcBef>
                <a:spcPct val="0"/>
              </a:spcBef>
              <a:spcAft>
                <a:spcPts val="600"/>
              </a:spcAft>
            </a:pPr>
            <a:r>
              <a:rPr lang="en-US" altLang="en-US" sz="1800" dirty="0" smtClean="0">
                <a:solidFill>
                  <a:schemeClr val="tx1"/>
                </a:solidFill>
              </a:rPr>
              <a:t>Strong student support – national meetings and student conferences</a:t>
            </a:r>
          </a:p>
          <a:p>
            <a:pPr lvl="1">
              <a:spcBef>
                <a:spcPct val="0"/>
              </a:spcBef>
              <a:spcAft>
                <a:spcPts val="600"/>
              </a:spcAft>
            </a:pPr>
            <a:r>
              <a:rPr lang="en-US" altLang="en-US" sz="1800" dirty="0" smtClean="0">
                <a:solidFill>
                  <a:schemeClr val="tx1"/>
                </a:solidFill>
              </a:rPr>
              <a:t>Attracting “new blood” to NISD activities</a:t>
            </a:r>
          </a:p>
          <a:p>
            <a:pPr lvl="2">
              <a:spcBef>
                <a:spcPct val="0"/>
              </a:spcBef>
              <a:spcAft>
                <a:spcPts val="600"/>
              </a:spcAft>
            </a:pPr>
            <a:r>
              <a:rPr lang="en-US" altLang="en-US" sz="1800" dirty="0" smtClean="0"/>
              <a:t>Three new EC members targeted by “industry”</a:t>
            </a:r>
          </a:p>
          <a:p>
            <a:pPr lvl="2">
              <a:spcBef>
                <a:spcPct val="0"/>
              </a:spcBef>
              <a:spcAft>
                <a:spcPts val="600"/>
              </a:spcAft>
            </a:pPr>
            <a:r>
              <a:rPr lang="en-US" altLang="en-US" sz="1800" dirty="0" smtClean="0"/>
              <a:t>New Program Committee members</a:t>
            </a:r>
          </a:p>
          <a:p>
            <a:pPr lvl="2">
              <a:spcBef>
                <a:spcPct val="0"/>
              </a:spcBef>
              <a:spcAft>
                <a:spcPts val="600"/>
              </a:spcAft>
            </a:pPr>
            <a:r>
              <a:rPr lang="en-US" altLang="en-US" sz="1800" dirty="0" smtClean="0"/>
              <a:t>New Newsletter editor</a:t>
            </a:r>
          </a:p>
          <a:p>
            <a:pPr lvl="1">
              <a:spcBef>
                <a:spcPct val="0"/>
              </a:spcBef>
              <a:spcAft>
                <a:spcPts val="600"/>
              </a:spcAft>
            </a:pPr>
            <a:r>
              <a:rPr lang="en-US" altLang="en-US" sz="1800" dirty="0" smtClean="0">
                <a:solidFill>
                  <a:schemeClr val="tx1"/>
                </a:solidFill>
              </a:rPr>
              <a:t>Strong commitment to young member participation and liaison with YMG</a:t>
            </a:r>
          </a:p>
          <a:p>
            <a:pPr lvl="2">
              <a:spcBef>
                <a:spcPct val="0"/>
              </a:spcBef>
              <a:spcAft>
                <a:spcPts val="600"/>
              </a:spcAft>
            </a:pPr>
            <a:r>
              <a:rPr lang="en-US" altLang="en-US" sz="1800" dirty="0" smtClean="0"/>
              <a:t>Program Committee – Including current and past chairs</a:t>
            </a:r>
          </a:p>
          <a:p>
            <a:pPr lvl="2">
              <a:spcBef>
                <a:spcPct val="0"/>
              </a:spcBef>
              <a:spcAft>
                <a:spcPts val="600"/>
              </a:spcAft>
            </a:pPr>
            <a:r>
              <a:rPr lang="en-US" altLang="en-US" sz="1800" dirty="0" smtClean="0"/>
              <a:t>Newsletter/website editor </a:t>
            </a:r>
          </a:p>
          <a:p>
            <a:pPr lvl="1">
              <a:spcBef>
                <a:spcPct val="0"/>
              </a:spcBef>
              <a:spcAft>
                <a:spcPts val="600"/>
              </a:spcAft>
            </a:pPr>
            <a:r>
              <a:rPr lang="en-US" altLang="en-US" sz="1800" dirty="0" smtClean="0">
                <a:solidFill>
                  <a:schemeClr val="tx1"/>
                </a:solidFill>
              </a:rPr>
              <a:t>Successful Division topical meetings and strong national meeting participation</a:t>
            </a:r>
          </a:p>
        </p:txBody>
      </p:sp>
    </p:spTree>
    <p:extLst>
      <p:ext uri="{BB962C8B-B14F-4D97-AF65-F5344CB8AC3E}">
        <p14:creationId xmlns:p14="http://schemas.microsoft.com/office/powerpoint/2010/main" val="2239167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464127"/>
            <a:ext cx="7772400" cy="831273"/>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dirty="0" smtClean="0"/>
              <a:t>Summary</a:t>
            </a:r>
          </a:p>
        </p:txBody>
      </p:sp>
      <p:sp>
        <p:nvSpPr>
          <p:cNvPr id="4" name="Rectangle 3"/>
          <p:cNvSpPr txBox="1">
            <a:spLocks noChangeArrowheads="1"/>
          </p:cNvSpPr>
          <p:nvPr/>
        </p:nvSpPr>
        <p:spPr>
          <a:xfrm>
            <a:off x="685800" y="1676400"/>
            <a:ext cx="7772400" cy="36576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ct val="0"/>
              </a:spcBef>
              <a:spcAft>
                <a:spcPts val="300"/>
              </a:spcAft>
            </a:pPr>
            <a:r>
              <a:rPr lang="en-US" altLang="en-US" sz="2000" dirty="0" smtClean="0"/>
              <a:t>Focus for Future Action</a:t>
            </a:r>
          </a:p>
          <a:p>
            <a:pPr lvl="1">
              <a:spcBef>
                <a:spcPts val="600"/>
              </a:spcBef>
              <a:spcAft>
                <a:spcPts val="600"/>
              </a:spcAft>
            </a:pPr>
            <a:r>
              <a:rPr lang="en-US" altLang="en-US" sz="1800" dirty="0" smtClean="0">
                <a:solidFill>
                  <a:schemeClr val="tx1"/>
                </a:solidFill>
              </a:rPr>
              <a:t>Continue to encourage student and young membership in Division and its governance and other activities</a:t>
            </a:r>
          </a:p>
          <a:p>
            <a:pPr lvl="1">
              <a:spcBef>
                <a:spcPts val="600"/>
              </a:spcBef>
              <a:spcAft>
                <a:spcPts val="600"/>
              </a:spcAft>
            </a:pPr>
            <a:r>
              <a:rPr lang="en-US" altLang="en-US" sz="1800" dirty="0" smtClean="0">
                <a:solidFill>
                  <a:schemeClr val="tx1"/>
                </a:solidFill>
              </a:rPr>
              <a:t>Look for new topics for workshops/tutorials</a:t>
            </a:r>
          </a:p>
          <a:p>
            <a:pPr lvl="1">
              <a:spcBef>
                <a:spcPts val="600"/>
              </a:spcBef>
              <a:spcAft>
                <a:spcPts val="600"/>
              </a:spcAft>
            </a:pPr>
            <a:r>
              <a:rPr lang="en-US" altLang="en-US" sz="1800" dirty="0" smtClean="0">
                <a:solidFill>
                  <a:schemeClr val="tx1"/>
                </a:solidFill>
              </a:rPr>
              <a:t>Consider establishment of new scholarships</a:t>
            </a:r>
          </a:p>
          <a:p>
            <a:pPr lvl="1">
              <a:spcBef>
                <a:spcPts val="600"/>
              </a:spcBef>
              <a:spcAft>
                <a:spcPts val="600"/>
              </a:spcAft>
            </a:pPr>
            <a:r>
              <a:rPr lang="en-US" altLang="en-US" sz="1800" dirty="0" smtClean="0">
                <a:solidFill>
                  <a:schemeClr val="tx1"/>
                </a:solidFill>
              </a:rPr>
              <a:t>Expand collaboration with international societies </a:t>
            </a:r>
          </a:p>
          <a:p>
            <a:pPr lvl="1">
              <a:spcBef>
                <a:spcPts val="600"/>
              </a:spcBef>
              <a:spcAft>
                <a:spcPts val="600"/>
              </a:spcAft>
            </a:pPr>
            <a:r>
              <a:rPr lang="en-US" altLang="en-US" sz="1800" dirty="0" smtClean="0">
                <a:solidFill>
                  <a:schemeClr val="tx1"/>
                </a:solidFill>
              </a:rPr>
              <a:t>Support post-Fukushima ANS outreach</a:t>
            </a:r>
          </a:p>
          <a:p>
            <a:pPr lvl="1">
              <a:spcBef>
                <a:spcPts val="600"/>
              </a:spcBef>
              <a:spcAft>
                <a:spcPts val="600"/>
              </a:spcAft>
            </a:pPr>
            <a:r>
              <a:rPr lang="en-US" altLang="en-US" sz="1800" dirty="0" smtClean="0">
                <a:solidFill>
                  <a:schemeClr val="tx1"/>
                </a:solidFill>
              </a:rPr>
              <a:t>Continue to be the focal point for technical exchange and public information in the area of nuclear installation safety</a:t>
            </a:r>
          </a:p>
          <a:p>
            <a:pPr lvl="1">
              <a:lnSpc>
                <a:spcPct val="80000"/>
              </a:lnSpc>
            </a:pPr>
            <a:endParaRPr lang="en-US" altLang="en-US" sz="1800" dirty="0" smtClean="0">
              <a:solidFill>
                <a:schemeClr val="tx1"/>
              </a:solidFill>
            </a:endParaRPr>
          </a:p>
          <a:p>
            <a:pPr>
              <a:lnSpc>
                <a:spcPct val="80000"/>
              </a:lnSpc>
            </a:pPr>
            <a:endParaRPr lang="en-US" altLang="en-US" sz="1800" dirty="0" smtClean="0"/>
          </a:p>
          <a:p>
            <a:pPr>
              <a:lnSpc>
                <a:spcPct val="80000"/>
              </a:lnSpc>
            </a:pPr>
            <a:endParaRPr lang="en-US" altLang="en-US" sz="1800" dirty="0" smtClean="0"/>
          </a:p>
        </p:txBody>
      </p:sp>
    </p:spTree>
    <p:extLst>
      <p:ext uri="{BB962C8B-B14F-4D97-AF65-F5344CB8AC3E}">
        <p14:creationId xmlns:p14="http://schemas.microsoft.com/office/powerpoint/2010/main" val="1486712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7"/>
          <p:cNvSpPr txBox="1">
            <a:spLocks noChangeArrowheads="1"/>
          </p:cNvSpPr>
          <p:nvPr/>
        </p:nvSpPr>
        <p:spPr>
          <a:xfrm>
            <a:off x="762000" y="1676400"/>
            <a:ext cx="7620000" cy="41148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buFontTx/>
              <a:buNone/>
            </a:pPr>
            <a:r>
              <a:rPr lang="en-US" altLang="en-US" dirty="0" smtClean="0">
                <a:solidFill>
                  <a:srgbClr val="006699"/>
                </a:solidFill>
              </a:rPr>
              <a:t>   </a:t>
            </a:r>
            <a:r>
              <a:rPr lang="en-US" altLang="en-US" dirty="0" smtClean="0"/>
              <a:t>Devoted specifically to the safety of nuclear installations and the health and safety of the public, this division seeks a better understanding of the role of safety in the design, construction and operation of nuclear installation facilities. The division also promotes engineering and scientific technology advancement associated with the safety of such facilities.</a:t>
            </a:r>
          </a:p>
        </p:txBody>
      </p:sp>
      <p:sp>
        <p:nvSpPr>
          <p:cNvPr id="5" name="Rectangle 1026"/>
          <p:cNvSpPr txBox="1">
            <a:spLocks noChangeArrowheads="1"/>
          </p:cNvSpPr>
          <p:nvPr/>
        </p:nvSpPr>
        <p:spPr>
          <a:xfrm>
            <a:off x="685800" y="457200"/>
            <a:ext cx="7772400" cy="6858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dirty="0" smtClean="0"/>
              <a:t>NISD Mission</a:t>
            </a:r>
          </a:p>
        </p:txBody>
      </p:sp>
    </p:spTree>
    <p:extLst>
      <p:ext uri="{BB962C8B-B14F-4D97-AF65-F5344CB8AC3E}">
        <p14:creationId xmlns:p14="http://schemas.microsoft.com/office/powerpoint/2010/main" val="3734689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85800" y="457200"/>
            <a:ext cx="77724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dirty="0" smtClean="0"/>
              <a:t>NISD Governance</a:t>
            </a:r>
          </a:p>
        </p:txBody>
      </p:sp>
      <p:sp>
        <p:nvSpPr>
          <p:cNvPr id="5" name="Rectangle 3"/>
          <p:cNvSpPr txBox="1">
            <a:spLocks noChangeArrowheads="1"/>
          </p:cNvSpPr>
          <p:nvPr/>
        </p:nvSpPr>
        <p:spPr>
          <a:xfrm>
            <a:off x="685800" y="1600200"/>
            <a:ext cx="7772400" cy="411480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pPr>
            <a:r>
              <a:rPr lang="en-US" altLang="en-US" sz="2400" dirty="0" smtClean="0"/>
              <a:t>Officers (2015-16)</a:t>
            </a:r>
          </a:p>
          <a:p>
            <a:pPr lvl="1">
              <a:lnSpc>
                <a:spcPct val="90000"/>
              </a:lnSpc>
            </a:pPr>
            <a:r>
              <a:rPr lang="en-US" altLang="en-US" sz="2000" dirty="0" smtClean="0">
                <a:solidFill>
                  <a:schemeClr val="tx1"/>
                </a:solidFill>
              </a:rPr>
              <a:t>Susan Pickering, Chair</a:t>
            </a:r>
          </a:p>
          <a:p>
            <a:pPr lvl="1">
              <a:lnSpc>
                <a:spcPct val="90000"/>
              </a:lnSpc>
            </a:pPr>
            <a:r>
              <a:rPr lang="en-US" altLang="en-US" sz="2000" dirty="0" smtClean="0">
                <a:solidFill>
                  <a:schemeClr val="tx1"/>
                </a:solidFill>
              </a:rPr>
              <a:t>Martin Sattison, Vice Chair/Chair Elect</a:t>
            </a:r>
          </a:p>
          <a:p>
            <a:pPr lvl="1">
              <a:lnSpc>
                <a:spcPct val="90000"/>
              </a:lnSpc>
            </a:pPr>
            <a:r>
              <a:rPr lang="en-US" altLang="en-US" sz="2000" dirty="0" smtClean="0">
                <a:solidFill>
                  <a:schemeClr val="tx1"/>
                </a:solidFill>
              </a:rPr>
              <a:t>Robert Martin, Secretary/Treasurer (Extended term)</a:t>
            </a:r>
          </a:p>
          <a:p>
            <a:pPr lvl="1">
              <a:lnSpc>
                <a:spcPct val="90000"/>
              </a:lnSpc>
            </a:pPr>
            <a:r>
              <a:rPr lang="en-US" altLang="en-US" sz="2000" dirty="0" smtClean="0">
                <a:solidFill>
                  <a:schemeClr val="tx1"/>
                </a:solidFill>
              </a:rPr>
              <a:t>Ronald </a:t>
            </a:r>
            <a:r>
              <a:rPr lang="en-US" altLang="en-US" sz="2000" dirty="0" err="1" smtClean="0">
                <a:solidFill>
                  <a:schemeClr val="tx1"/>
                </a:solidFill>
              </a:rPr>
              <a:t>Knief</a:t>
            </a:r>
            <a:r>
              <a:rPr lang="en-US" altLang="en-US" sz="2000" dirty="0" smtClean="0">
                <a:solidFill>
                  <a:schemeClr val="tx1"/>
                </a:solidFill>
              </a:rPr>
              <a:t>, Immediate Past Chair</a:t>
            </a:r>
          </a:p>
          <a:p>
            <a:pPr lvl="1">
              <a:lnSpc>
                <a:spcPct val="90000"/>
              </a:lnSpc>
            </a:pPr>
            <a:r>
              <a:rPr lang="en-US" altLang="en-US" sz="2000" dirty="0" smtClean="0">
                <a:solidFill>
                  <a:schemeClr val="tx1"/>
                </a:solidFill>
              </a:rPr>
              <a:t>Executive Committee: 10 additional members, 3-year terms, 	   			     1 resignation</a:t>
            </a:r>
          </a:p>
          <a:p>
            <a:pPr>
              <a:lnSpc>
                <a:spcPct val="90000"/>
              </a:lnSpc>
            </a:pPr>
            <a:r>
              <a:rPr lang="en-US" altLang="en-US" sz="2400" dirty="0" smtClean="0"/>
              <a:t>Committee Chairs</a:t>
            </a:r>
          </a:p>
          <a:p>
            <a:pPr lvl="1">
              <a:lnSpc>
                <a:spcPct val="90000"/>
              </a:lnSpc>
            </a:pPr>
            <a:r>
              <a:rPr lang="en-US" altLang="en-US" sz="2000" dirty="0" smtClean="0">
                <a:solidFill>
                  <a:schemeClr val="tx1"/>
                </a:solidFill>
              </a:rPr>
              <a:t>Program:  Edward </a:t>
            </a:r>
            <a:r>
              <a:rPr lang="en-US" altLang="en-US" sz="2000" dirty="0" err="1" smtClean="0">
                <a:solidFill>
                  <a:schemeClr val="tx1"/>
                </a:solidFill>
              </a:rPr>
              <a:t>Blandford</a:t>
            </a:r>
            <a:r>
              <a:rPr lang="en-US" altLang="en-US" sz="2000" dirty="0" smtClean="0">
                <a:solidFill>
                  <a:schemeClr val="tx1"/>
                </a:solidFill>
              </a:rPr>
              <a:t> </a:t>
            </a:r>
          </a:p>
          <a:p>
            <a:pPr lvl="1">
              <a:lnSpc>
                <a:spcPct val="90000"/>
              </a:lnSpc>
            </a:pPr>
            <a:r>
              <a:rPr lang="en-US" altLang="en-US" sz="2000" dirty="0" smtClean="0">
                <a:solidFill>
                  <a:schemeClr val="tx1"/>
                </a:solidFill>
              </a:rPr>
              <a:t>Honors &amp; Awards:  Phil Ellison</a:t>
            </a:r>
          </a:p>
          <a:p>
            <a:pPr lvl="1">
              <a:lnSpc>
                <a:spcPct val="90000"/>
              </a:lnSpc>
            </a:pPr>
            <a:r>
              <a:rPr lang="en-US" altLang="en-US" sz="2000" dirty="0" smtClean="0">
                <a:solidFill>
                  <a:schemeClr val="tx1"/>
                </a:solidFill>
              </a:rPr>
              <a:t>Newsletter:  Eric Harvey</a:t>
            </a:r>
          </a:p>
          <a:p>
            <a:pPr lvl="1">
              <a:lnSpc>
                <a:spcPct val="90000"/>
              </a:lnSpc>
            </a:pPr>
            <a:r>
              <a:rPr lang="en-US" altLang="en-US" sz="2000" dirty="0" smtClean="0">
                <a:solidFill>
                  <a:schemeClr val="tx1"/>
                </a:solidFill>
              </a:rPr>
              <a:t>Social Media:  Matt Denman</a:t>
            </a:r>
          </a:p>
          <a:p>
            <a:pPr lvl="1">
              <a:lnSpc>
                <a:spcPct val="90000"/>
              </a:lnSpc>
            </a:pPr>
            <a:r>
              <a:rPr lang="en-US" altLang="en-US" sz="2000" dirty="0" smtClean="0">
                <a:solidFill>
                  <a:schemeClr val="tx1"/>
                </a:solidFill>
              </a:rPr>
              <a:t>Nominations:  Ronald </a:t>
            </a:r>
            <a:r>
              <a:rPr lang="en-US" altLang="en-US" sz="2000" dirty="0" err="1" smtClean="0">
                <a:solidFill>
                  <a:schemeClr val="tx1"/>
                </a:solidFill>
              </a:rPr>
              <a:t>Knief</a:t>
            </a:r>
            <a:endParaRPr lang="en-US" altLang="en-US" sz="2000" dirty="0" smtClean="0">
              <a:solidFill>
                <a:schemeClr val="tx1"/>
              </a:solidFill>
            </a:endParaRPr>
          </a:p>
          <a:p>
            <a:pPr>
              <a:lnSpc>
                <a:spcPct val="90000"/>
              </a:lnSpc>
            </a:pPr>
            <a:r>
              <a:rPr lang="en-US" altLang="en-US" sz="2400" dirty="0" smtClean="0"/>
              <a:t>Board Liaison</a:t>
            </a:r>
          </a:p>
          <a:p>
            <a:pPr lvl="1">
              <a:lnSpc>
                <a:spcPct val="90000"/>
              </a:lnSpc>
            </a:pPr>
            <a:r>
              <a:rPr lang="en-US" altLang="en-US" sz="2000" dirty="0" smtClean="0">
                <a:solidFill>
                  <a:schemeClr val="tx1"/>
                </a:solidFill>
              </a:rPr>
              <a:t>Jorge </a:t>
            </a:r>
            <a:r>
              <a:rPr lang="en-US" altLang="en-US" sz="2000" dirty="0" err="1" smtClean="0">
                <a:solidFill>
                  <a:schemeClr val="tx1"/>
                </a:solidFill>
              </a:rPr>
              <a:t>Spitalnik</a:t>
            </a:r>
            <a:endParaRPr lang="en-US" altLang="en-US" sz="2000" dirty="0" smtClean="0">
              <a:solidFill>
                <a:schemeClr val="tx1"/>
              </a:solidFill>
            </a:endParaRPr>
          </a:p>
          <a:p>
            <a:pPr>
              <a:lnSpc>
                <a:spcPct val="90000"/>
              </a:lnSpc>
              <a:buFontTx/>
              <a:buNone/>
            </a:pPr>
            <a:endParaRPr lang="en-US" altLang="en-US" sz="2400" dirty="0" smtClean="0"/>
          </a:p>
        </p:txBody>
      </p:sp>
    </p:spTree>
    <p:extLst>
      <p:ext uri="{BB962C8B-B14F-4D97-AF65-F5344CB8AC3E}">
        <p14:creationId xmlns:p14="http://schemas.microsoft.com/office/powerpoint/2010/main" val="115874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85800" y="381000"/>
            <a:ext cx="7772400" cy="762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dirty="0" smtClean="0"/>
              <a:t>NISD Governance</a:t>
            </a:r>
          </a:p>
        </p:txBody>
      </p:sp>
      <p:sp>
        <p:nvSpPr>
          <p:cNvPr id="5" name="Rectangle 3"/>
          <p:cNvSpPr txBox="1">
            <a:spLocks noChangeArrowheads="1"/>
          </p:cNvSpPr>
          <p:nvPr/>
        </p:nvSpPr>
        <p:spPr>
          <a:xfrm>
            <a:off x="685800" y="1600200"/>
            <a:ext cx="7772400" cy="4724400"/>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10000"/>
              </a:lnSpc>
            </a:pPr>
            <a:r>
              <a:rPr lang="en-US" altLang="en-US" sz="2400" dirty="0" smtClean="0"/>
              <a:t>Bylaws &amp; Rules Status</a:t>
            </a:r>
          </a:p>
          <a:p>
            <a:pPr lvl="1">
              <a:lnSpc>
                <a:spcPct val="110000"/>
              </a:lnSpc>
            </a:pPr>
            <a:r>
              <a:rPr lang="en-US" altLang="en-US" sz="2000" dirty="0" smtClean="0">
                <a:solidFill>
                  <a:schemeClr val="tx1"/>
                </a:solidFill>
              </a:rPr>
              <a:t>Standard Bylaws for Divisions adopted 2007</a:t>
            </a:r>
          </a:p>
          <a:p>
            <a:pPr lvl="1">
              <a:lnSpc>
                <a:spcPct val="110000"/>
              </a:lnSpc>
            </a:pPr>
            <a:r>
              <a:rPr lang="en-US" altLang="en-US" sz="2000" dirty="0" smtClean="0">
                <a:solidFill>
                  <a:schemeClr val="tx1"/>
                </a:solidFill>
              </a:rPr>
              <a:t>Bylaws and Rules review and update 2012-2015.</a:t>
            </a:r>
          </a:p>
          <a:p>
            <a:pPr lvl="1">
              <a:lnSpc>
                <a:spcPct val="110000"/>
              </a:lnSpc>
            </a:pPr>
            <a:endParaRPr lang="en-US" altLang="en-US" sz="2000" b="1" dirty="0" smtClean="0">
              <a:solidFill>
                <a:srgbClr val="0000FF"/>
              </a:solidFill>
            </a:endParaRPr>
          </a:p>
          <a:p>
            <a:pPr marL="0" indent="0">
              <a:lnSpc>
                <a:spcPct val="110000"/>
              </a:lnSpc>
            </a:pPr>
            <a:r>
              <a:rPr lang="en-US" altLang="en-US" sz="2400" dirty="0" smtClean="0"/>
              <a:t>Strategic Planning Status</a:t>
            </a:r>
          </a:p>
          <a:p>
            <a:pPr lvl="1">
              <a:lnSpc>
                <a:spcPct val="110000"/>
              </a:lnSpc>
            </a:pPr>
            <a:r>
              <a:rPr lang="en-US" altLang="en-US" sz="1800" dirty="0" smtClean="0">
                <a:solidFill>
                  <a:schemeClr val="tx1"/>
                </a:solidFill>
              </a:rPr>
              <a:t>Tactical Plan updated perpetually</a:t>
            </a:r>
          </a:p>
          <a:p>
            <a:pPr lvl="1">
              <a:lnSpc>
                <a:spcPct val="110000"/>
              </a:lnSpc>
            </a:pPr>
            <a:r>
              <a:rPr lang="en-US" altLang="en-US" sz="1800" dirty="0" smtClean="0">
                <a:solidFill>
                  <a:schemeClr val="tx1"/>
                </a:solidFill>
              </a:rPr>
              <a:t>Strategic Plan current version March 2012</a:t>
            </a:r>
          </a:p>
          <a:p>
            <a:pPr lvl="1">
              <a:lnSpc>
                <a:spcPct val="110000"/>
              </a:lnSpc>
            </a:pPr>
            <a:r>
              <a:rPr lang="en-US" altLang="en-US" sz="1800" dirty="0" smtClean="0">
                <a:solidFill>
                  <a:schemeClr val="tx1"/>
                </a:solidFill>
              </a:rPr>
              <a:t>Strategic </a:t>
            </a:r>
            <a:r>
              <a:rPr lang="en-US" altLang="en-US" sz="1800" dirty="0" err="1" smtClean="0">
                <a:solidFill>
                  <a:schemeClr val="tx1"/>
                </a:solidFill>
              </a:rPr>
              <a:t>Paln</a:t>
            </a:r>
            <a:r>
              <a:rPr lang="en-US" altLang="en-US" sz="1800" dirty="0" smtClean="0">
                <a:solidFill>
                  <a:schemeClr val="tx1"/>
                </a:solidFill>
              </a:rPr>
              <a:t> being updated 2014-2015</a:t>
            </a:r>
          </a:p>
          <a:p>
            <a:pPr lvl="1">
              <a:lnSpc>
                <a:spcPct val="110000"/>
              </a:lnSpc>
            </a:pPr>
            <a:r>
              <a:rPr lang="en-US" altLang="en-US" sz="1800" dirty="0" smtClean="0">
                <a:solidFill>
                  <a:schemeClr val="tx1"/>
                </a:solidFill>
              </a:rPr>
              <a:t>Communication </a:t>
            </a:r>
          </a:p>
          <a:p>
            <a:pPr lvl="1">
              <a:lnSpc>
                <a:spcPct val="110000"/>
              </a:lnSpc>
            </a:pPr>
            <a:r>
              <a:rPr lang="en-US" altLang="en-US" sz="1800" dirty="0" smtClean="0">
                <a:solidFill>
                  <a:schemeClr val="tx1"/>
                </a:solidFill>
              </a:rPr>
              <a:t>Website:  http://nisd.ans.org/ </a:t>
            </a:r>
          </a:p>
          <a:p>
            <a:pPr lvl="1">
              <a:lnSpc>
                <a:spcPct val="110000"/>
              </a:lnSpc>
            </a:pPr>
            <a:r>
              <a:rPr lang="en-US" altLang="en-US" sz="1800" dirty="0" smtClean="0">
                <a:solidFill>
                  <a:schemeClr val="tx1"/>
                </a:solidFill>
              </a:rPr>
              <a:t>Newsletter </a:t>
            </a:r>
          </a:p>
          <a:p>
            <a:pPr lvl="2">
              <a:lnSpc>
                <a:spcPct val="110000"/>
              </a:lnSpc>
            </a:pPr>
            <a:r>
              <a:rPr lang="en-US" altLang="en-US" sz="1800" dirty="0" smtClean="0"/>
              <a:t>Issued twice each year (Spring, Fall)</a:t>
            </a:r>
          </a:p>
          <a:p>
            <a:pPr lvl="2">
              <a:lnSpc>
                <a:spcPct val="110000"/>
              </a:lnSpc>
            </a:pPr>
            <a:r>
              <a:rPr lang="en-US" altLang="en-US" sz="1800" dirty="0" smtClean="0"/>
              <a:t>Available at website</a:t>
            </a:r>
          </a:p>
          <a:p>
            <a:pPr lvl="1">
              <a:lnSpc>
                <a:spcPct val="110000"/>
              </a:lnSpc>
            </a:pPr>
            <a:r>
              <a:rPr lang="en-US" altLang="en-US" sz="1800" dirty="0" smtClean="0">
                <a:solidFill>
                  <a:schemeClr val="tx1"/>
                </a:solidFill>
              </a:rPr>
              <a:t>Facebook: </a:t>
            </a:r>
          </a:p>
          <a:p>
            <a:pPr marL="457200" lvl="1" indent="0">
              <a:lnSpc>
                <a:spcPct val="110000"/>
              </a:lnSpc>
              <a:buNone/>
            </a:pPr>
            <a:r>
              <a:rPr lang="en-US" altLang="en-US" sz="1800" dirty="0">
                <a:solidFill>
                  <a:schemeClr val="tx1"/>
                </a:solidFill>
              </a:rPr>
              <a:t> </a:t>
            </a:r>
            <a:r>
              <a:rPr lang="en-US" altLang="en-US" sz="1800" dirty="0" smtClean="0">
                <a:solidFill>
                  <a:schemeClr val="tx1"/>
                </a:solidFill>
              </a:rPr>
              <a:t>        http://www.facebook.com/ho</a:t>
            </a:r>
            <a:r>
              <a:rPr lang="en-US" altLang="en-US" sz="1600" dirty="0" smtClean="0">
                <a:solidFill>
                  <a:schemeClr val="tx1"/>
                </a:solidFill>
              </a:rPr>
              <a:t>me.php?sfrm#!/groups/183330093171/</a:t>
            </a:r>
            <a:br>
              <a:rPr lang="en-US" altLang="en-US" sz="1600" dirty="0" smtClean="0">
                <a:solidFill>
                  <a:schemeClr val="tx1"/>
                </a:solidFill>
              </a:rPr>
            </a:br>
            <a:r>
              <a:rPr lang="en-US" altLang="en-US" dirty="0" smtClean="0">
                <a:solidFill>
                  <a:schemeClr val="tx1"/>
                </a:solidFill>
              </a:rPr>
              <a:t/>
            </a:r>
            <a:br>
              <a:rPr lang="en-US" altLang="en-US" dirty="0" smtClean="0">
                <a:solidFill>
                  <a:schemeClr val="tx1"/>
                </a:solidFill>
              </a:rPr>
            </a:br>
            <a:endParaRPr lang="en-US" altLang="en-US" dirty="0" smtClean="0">
              <a:solidFill>
                <a:schemeClr val="tx1"/>
              </a:solidFill>
            </a:endParaRPr>
          </a:p>
        </p:txBody>
      </p:sp>
    </p:spTree>
    <p:extLst>
      <p:ext uri="{BB962C8B-B14F-4D97-AF65-F5344CB8AC3E}">
        <p14:creationId xmlns:p14="http://schemas.microsoft.com/office/powerpoint/2010/main" val="366577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81000" y="762000"/>
            <a:ext cx="7772400" cy="762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dirty="0" smtClean="0"/>
              <a:t>Division Membership Trend</a:t>
            </a: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76400"/>
            <a:ext cx="7191375"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0382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381000"/>
            <a:ext cx="77724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dirty="0" smtClean="0"/>
              <a:t>Division Membership</a:t>
            </a: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497012"/>
            <a:ext cx="6381750" cy="497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321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381000"/>
            <a:ext cx="7772400" cy="762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dirty="0" smtClean="0"/>
              <a:t>NISD Meetings</a:t>
            </a:r>
          </a:p>
        </p:txBody>
      </p:sp>
      <p:sp>
        <p:nvSpPr>
          <p:cNvPr id="4" name="Rectangle 3"/>
          <p:cNvSpPr txBox="1">
            <a:spLocks noChangeArrowheads="1"/>
          </p:cNvSpPr>
          <p:nvPr/>
        </p:nvSpPr>
        <p:spPr>
          <a:xfrm>
            <a:off x="381000" y="1600200"/>
            <a:ext cx="8458200" cy="480060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pPr>
            <a:r>
              <a:rPr lang="en-US" altLang="en-US" sz="2000" dirty="0" smtClean="0"/>
              <a:t>National Meeting Participation</a:t>
            </a:r>
          </a:p>
          <a:p>
            <a:pPr lvl="1">
              <a:spcBef>
                <a:spcPts val="600"/>
              </a:spcBef>
            </a:pPr>
            <a:r>
              <a:rPr lang="en-US" altLang="en-US" sz="2000" dirty="0" smtClean="0">
                <a:solidFill>
                  <a:schemeClr val="tx1"/>
                </a:solidFill>
              </a:rPr>
              <a:t>Strong NISD Session Tracks at National Meetings</a:t>
            </a:r>
          </a:p>
          <a:p>
            <a:pPr lvl="2">
              <a:spcBef>
                <a:spcPts val="600"/>
              </a:spcBef>
            </a:pPr>
            <a:r>
              <a:rPr lang="en-US" altLang="en-US" sz="1800" dirty="0" smtClean="0"/>
              <a:t>“Perpetual ~20” topics for consideration</a:t>
            </a:r>
          </a:p>
          <a:p>
            <a:pPr lvl="2">
              <a:spcBef>
                <a:spcPts val="600"/>
              </a:spcBef>
            </a:pPr>
            <a:r>
              <a:rPr lang="en-US" altLang="en-US" sz="1800" dirty="0" smtClean="0"/>
              <a:t>Reno 2014 – 4 Sessions</a:t>
            </a:r>
          </a:p>
          <a:p>
            <a:pPr lvl="2">
              <a:spcBef>
                <a:spcPts val="600"/>
              </a:spcBef>
            </a:pPr>
            <a:r>
              <a:rPr lang="en-US" altLang="en-US" sz="1800" dirty="0" smtClean="0"/>
              <a:t>Anaheim 2014 – 6 Sessions</a:t>
            </a:r>
          </a:p>
          <a:p>
            <a:pPr lvl="2">
              <a:spcBef>
                <a:spcPts val="600"/>
              </a:spcBef>
            </a:pPr>
            <a:r>
              <a:rPr lang="en-US" altLang="en-US" sz="1800" dirty="0" smtClean="0"/>
              <a:t>San Antonio 2015 – 4 Sessions</a:t>
            </a:r>
          </a:p>
          <a:p>
            <a:pPr lvl="1">
              <a:spcBef>
                <a:spcPts val="600"/>
              </a:spcBef>
            </a:pPr>
            <a:r>
              <a:rPr lang="en-US" altLang="en-US" sz="2000" dirty="0" smtClean="0">
                <a:solidFill>
                  <a:schemeClr val="tx1"/>
                </a:solidFill>
              </a:rPr>
              <a:t>Consistently exceed minimum paper count for large Division</a:t>
            </a:r>
          </a:p>
          <a:p>
            <a:pPr>
              <a:spcBef>
                <a:spcPts val="600"/>
              </a:spcBef>
            </a:pPr>
            <a:r>
              <a:rPr lang="en-US" altLang="en-US" sz="2000" dirty="0" err="1" smtClean="0"/>
              <a:t>Topicals</a:t>
            </a:r>
            <a:endParaRPr lang="en-US" altLang="en-US" sz="2000" dirty="0" smtClean="0"/>
          </a:p>
          <a:p>
            <a:pPr lvl="1">
              <a:spcBef>
                <a:spcPts val="600"/>
              </a:spcBef>
            </a:pPr>
            <a:r>
              <a:rPr lang="en-US" altLang="en-US" sz="1800" dirty="0" smtClean="0">
                <a:solidFill>
                  <a:schemeClr val="tx1"/>
                </a:solidFill>
              </a:rPr>
              <a:t>Class I </a:t>
            </a:r>
          </a:p>
          <a:p>
            <a:pPr lvl="2">
              <a:spcBef>
                <a:spcPts val="600"/>
              </a:spcBef>
            </a:pPr>
            <a:r>
              <a:rPr lang="en-US" altLang="en-US" sz="1800" dirty="0" smtClean="0"/>
              <a:t>2013 PSA-13, Columbia, SC, September 22-26</a:t>
            </a:r>
          </a:p>
          <a:p>
            <a:pPr lvl="2">
              <a:spcBef>
                <a:spcPts val="600"/>
              </a:spcBef>
            </a:pPr>
            <a:r>
              <a:rPr lang="en-US" altLang="en-US" sz="1800" dirty="0" smtClean="0"/>
              <a:t>2015 PSA-15, Sun Valley, Idaho, April 26-30</a:t>
            </a:r>
            <a:endParaRPr lang="en-US" altLang="en-US" sz="1800" b="1" dirty="0" smtClean="0"/>
          </a:p>
          <a:p>
            <a:pPr lvl="3">
              <a:spcBef>
                <a:spcPts val="600"/>
              </a:spcBef>
            </a:pPr>
            <a:r>
              <a:rPr lang="en-US" altLang="en-US" sz="1800" dirty="0" smtClean="0"/>
              <a:t>Very successful: Content; Attendance; Corporate /Organization Support</a:t>
            </a:r>
          </a:p>
          <a:p>
            <a:pPr lvl="2">
              <a:spcBef>
                <a:spcPts val="600"/>
              </a:spcBef>
            </a:pPr>
            <a:r>
              <a:rPr lang="en-US" altLang="en-US" sz="1800" dirty="0" smtClean="0"/>
              <a:t>2016 </a:t>
            </a:r>
            <a:r>
              <a:rPr lang="en-US" altLang="en-US" sz="1800" i="1" dirty="0" smtClean="0"/>
              <a:t>Tritium 2016</a:t>
            </a:r>
            <a:r>
              <a:rPr lang="en-US" altLang="en-US" sz="1800" dirty="0" smtClean="0"/>
              <a:t>, Charleston, SC, April 2016 [Sponsored by FED; co-sponsored by NISD &amp; DESD] </a:t>
            </a:r>
          </a:p>
          <a:p>
            <a:pPr lvl="2">
              <a:spcBef>
                <a:spcPts val="600"/>
              </a:spcBef>
            </a:pPr>
            <a:r>
              <a:rPr lang="en-US" altLang="en-US" sz="1800" dirty="0" smtClean="0"/>
              <a:t> 2017 PSA-17, Pittsburgh (tentative), August/September 2017</a:t>
            </a:r>
            <a:endParaRPr lang="en-US" altLang="en-US" sz="2000" dirty="0" smtClean="0"/>
          </a:p>
        </p:txBody>
      </p:sp>
    </p:spTree>
    <p:extLst>
      <p:ext uri="{BB962C8B-B14F-4D97-AF65-F5344CB8AC3E}">
        <p14:creationId xmlns:p14="http://schemas.microsoft.com/office/powerpoint/2010/main" val="1517291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457200"/>
            <a:ext cx="7772400" cy="762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dirty="0" smtClean="0"/>
              <a:t>NISD Meetings</a:t>
            </a:r>
          </a:p>
        </p:txBody>
      </p:sp>
      <p:sp>
        <p:nvSpPr>
          <p:cNvPr id="4" name="Rectangle 3"/>
          <p:cNvSpPr txBox="1">
            <a:spLocks noChangeArrowheads="1"/>
          </p:cNvSpPr>
          <p:nvPr/>
        </p:nvSpPr>
        <p:spPr>
          <a:xfrm>
            <a:off x="381000" y="1524000"/>
            <a:ext cx="8382000" cy="480060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300"/>
              </a:spcBef>
            </a:pPr>
            <a:r>
              <a:rPr lang="en-US" altLang="en-US" sz="2000" dirty="0" err="1" smtClean="0"/>
              <a:t>Topicals</a:t>
            </a:r>
            <a:r>
              <a:rPr lang="en-US" altLang="en-US" sz="2000" dirty="0" smtClean="0"/>
              <a:t> (continued)</a:t>
            </a:r>
          </a:p>
          <a:p>
            <a:pPr lvl="1">
              <a:spcBef>
                <a:spcPts val="300"/>
              </a:spcBef>
            </a:pPr>
            <a:r>
              <a:rPr lang="en-US" altLang="en-US" sz="2000" dirty="0" smtClean="0">
                <a:solidFill>
                  <a:schemeClr val="tx1"/>
                </a:solidFill>
              </a:rPr>
              <a:t>Class III</a:t>
            </a:r>
          </a:p>
          <a:p>
            <a:pPr lvl="2">
              <a:spcBef>
                <a:spcPts val="300"/>
              </a:spcBef>
            </a:pPr>
            <a:r>
              <a:rPr lang="en-US" altLang="en-US" sz="1800" dirty="0" smtClean="0"/>
              <a:t>2013 </a:t>
            </a:r>
            <a:r>
              <a:rPr lang="en-US" altLang="en-US" sz="1800" i="1" dirty="0" smtClean="0"/>
              <a:t>Risk Management for Complex Socio-Technical Systems (RM4CSS), </a:t>
            </a:r>
            <a:r>
              <a:rPr lang="en-US" altLang="en-US" sz="1800" dirty="0" smtClean="0"/>
              <a:t>Washington, DC, November 10-14</a:t>
            </a:r>
          </a:p>
          <a:p>
            <a:pPr lvl="2">
              <a:spcBef>
                <a:spcPts val="300"/>
              </a:spcBef>
            </a:pPr>
            <a:r>
              <a:rPr lang="en-US" altLang="en-US" sz="1800" dirty="0" smtClean="0"/>
              <a:t>2017 Risk Management V in Washington, DC</a:t>
            </a:r>
          </a:p>
          <a:p>
            <a:pPr lvl="1">
              <a:spcBef>
                <a:spcPts val="300"/>
              </a:spcBef>
            </a:pPr>
            <a:r>
              <a:rPr lang="en-US" altLang="en-US" sz="2000" dirty="0" smtClean="0">
                <a:solidFill>
                  <a:schemeClr val="tx1"/>
                </a:solidFill>
              </a:rPr>
              <a:t>Class IV</a:t>
            </a:r>
          </a:p>
          <a:p>
            <a:pPr lvl="2">
              <a:spcBef>
                <a:spcPts val="300"/>
              </a:spcBef>
            </a:pPr>
            <a:r>
              <a:rPr lang="en-US" altLang="en-US" sz="1800" dirty="0" smtClean="0"/>
              <a:t>2013 PSAM – </a:t>
            </a:r>
            <a:r>
              <a:rPr lang="en-US" altLang="en-US" sz="1800" i="1" dirty="0" smtClean="0"/>
              <a:t>PSA and Risk Management after Fukushima</a:t>
            </a:r>
            <a:r>
              <a:rPr lang="en-US" altLang="en-US" sz="1800" dirty="0" smtClean="0"/>
              <a:t>, Tokyo Japan, April 15-17</a:t>
            </a:r>
          </a:p>
          <a:p>
            <a:pPr lvl="2">
              <a:spcBef>
                <a:spcPts val="300"/>
              </a:spcBef>
            </a:pPr>
            <a:r>
              <a:rPr lang="en-US" altLang="en-US" sz="1800" dirty="0" smtClean="0"/>
              <a:t>2014 </a:t>
            </a:r>
            <a:r>
              <a:rPr lang="en-US" altLang="en-US" sz="1800" i="1" dirty="0" smtClean="0"/>
              <a:t>9</a:t>
            </a:r>
            <a:r>
              <a:rPr lang="en-US" altLang="en-US" sz="1800" i="1" baseline="30000" dirty="0" smtClean="0"/>
              <a:t>th </a:t>
            </a:r>
            <a:r>
              <a:rPr lang="en-US" altLang="en-US" sz="1800" i="1" dirty="0" smtClean="0"/>
              <a:t>Nuclear Plants Current Issues</a:t>
            </a:r>
            <a:r>
              <a:rPr lang="en-US" altLang="en-US" sz="1800" dirty="0" smtClean="0"/>
              <a:t>, Charlotte, NC, December 7-11</a:t>
            </a:r>
          </a:p>
          <a:p>
            <a:pPr lvl="3">
              <a:spcBef>
                <a:spcPts val="300"/>
              </a:spcBef>
            </a:pPr>
            <a:r>
              <a:rPr lang="en-US" altLang="en-US" sz="1800" dirty="0" smtClean="0"/>
              <a:t>Post-symposium seminar </a:t>
            </a:r>
            <a:r>
              <a:rPr lang="en-US" altLang="en-US" sz="1800" i="1" dirty="0" smtClean="0"/>
              <a:t>Seismic PRA: Post-Fukushima Implementations</a:t>
            </a:r>
            <a:r>
              <a:rPr lang="en-US" altLang="en-US" sz="1800" dirty="0" smtClean="0"/>
              <a:t>, December 11-12</a:t>
            </a:r>
          </a:p>
          <a:p>
            <a:pPr lvl="2">
              <a:spcBef>
                <a:spcPts val="300"/>
              </a:spcBef>
            </a:pPr>
            <a:r>
              <a:rPr lang="en-US" altLang="en-US" sz="1800" dirty="0" smtClean="0"/>
              <a:t>2015 </a:t>
            </a:r>
            <a:r>
              <a:rPr lang="en-US" altLang="en-US" sz="1800" i="1" dirty="0" smtClean="0"/>
              <a:t>Safety-Security Risk-Informed Decision-Making Workshop </a:t>
            </a:r>
            <a:r>
              <a:rPr lang="en-US" altLang="en-US" sz="1800" dirty="0" smtClean="0"/>
              <a:t>[in concert with PSA-15 and INMM]</a:t>
            </a:r>
          </a:p>
          <a:p>
            <a:pPr lvl="2">
              <a:spcBef>
                <a:spcPts val="300"/>
              </a:spcBef>
            </a:pPr>
            <a:r>
              <a:rPr lang="en-US" altLang="en-US" sz="1800" dirty="0" smtClean="0"/>
              <a:t>2015 </a:t>
            </a:r>
            <a:r>
              <a:rPr lang="en-US" altLang="en-US" sz="1800" i="1" dirty="0" smtClean="0"/>
              <a:t>10</a:t>
            </a:r>
            <a:r>
              <a:rPr lang="en-US" altLang="en-US" sz="1800" i="1" baseline="30000" dirty="0" smtClean="0"/>
              <a:t>th</a:t>
            </a:r>
            <a:r>
              <a:rPr lang="en-US" altLang="en-US" sz="1800" i="1" dirty="0" smtClean="0"/>
              <a:t> Nuclear Plants Current Issues</a:t>
            </a:r>
            <a:r>
              <a:rPr lang="en-US" altLang="en-US" sz="1800" dirty="0" smtClean="0"/>
              <a:t>, Charlotte, NC, December 11-14</a:t>
            </a:r>
          </a:p>
          <a:p>
            <a:pPr lvl="1">
              <a:spcBef>
                <a:spcPts val="300"/>
              </a:spcBef>
            </a:pPr>
            <a:r>
              <a:rPr lang="en-US" altLang="en-US" sz="1800" dirty="0" smtClean="0">
                <a:solidFill>
                  <a:schemeClr val="tx1"/>
                </a:solidFill>
              </a:rPr>
              <a:t>Supported ANS with paper for </a:t>
            </a:r>
            <a:r>
              <a:rPr lang="en-US" altLang="en-US" sz="1800" i="1" dirty="0" smtClean="0">
                <a:solidFill>
                  <a:schemeClr val="tx1"/>
                </a:solidFill>
              </a:rPr>
              <a:t>6</a:t>
            </a:r>
            <a:r>
              <a:rPr lang="en-US" altLang="en-US" sz="1800" i="1" baseline="30000" dirty="0" smtClean="0">
                <a:solidFill>
                  <a:schemeClr val="tx1"/>
                </a:solidFill>
              </a:rPr>
              <a:t>th</a:t>
            </a:r>
            <a:r>
              <a:rPr lang="en-US" altLang="en-US" sz="1800" i="1" dirty="0" smtClean="0">
                <a:solidFill>
                  <a:schemeClr val="tx1"/>
                </a:solidFill>
              </a:rPr>
              <a:t> International Conference on Nuclear Energy</a:t>
            </a:r>
            <a:r>
              <a:rPr lang="en-US" altLang="en-US" sz="1800" dirty="0" smtClean="0">
                <a:solidFill>
                  <a:schemeClr val="tx1"/>
                </a:solidFill>
              </a:rPr>
              <a:t>, Prague, Czech Republic, November 2013</a:t>
            </a:r>
          </a:p>
          <a:p>
            <a:pPr>
              <a:lnSpc>
                <a:spcPct val="120000"/>
              </a:lnSpc>
              <a:spcBef>
                <a:spcPts val="600"/>
              </a:spcBef>
            </a:pPr>
            <a:r>
              <a:rPr lang="en-US" altLang="en-US" sz="2000" dirty="0" smtClean="0"/>
              <a:t>Initiative for NISD Best Paper Award</a:t>
            </a:r>
          </a:p>
          <a:p>
            <a:pPr>
              <a:lnSpc>
                <a:spcPct val="120000"/>
              </a:lnSpc>
              <a:spcBef>
                <a:spcPts val="600"/>
              </a:spcBef>
            </a:pPr>
            <a:r>
              <a:rPr lang="en-US" altLang="en-US" sz="2000" dirty="0" smtClean="0"/>
              <a:t>Planning YMG special session for (THD model)</a:t>
            </a:r>
          </a:p>
          <a:p>
            <a:pPr>
              <a:lnSpc>
                <a:spcPct val="120000"/>
              </a:lnSpc>
              <a:spcBef>
                <a:spcPts val="600"/>
              </a:spcBef>
            </a:pPr>
            <a:endParaRPr lang="en-US" altLang="en-US" sz="2000" dirty="0" smtClean="0"/>
          </a:p>
        </p:txBody>
      </p:sp>
    </p:spTree>
    <p:extLst>
      <p:ext uri="{BB962C8B-B14F-4D97-AF65-F5344CB8AC3E}">
        <p14:creationId xmlns:p14="http://schemas.microsoft.com/office/powerpoint/2010/main" val="2946844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381000"/>
            <a:ext cx="7772400" cy="762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dirty="0" smtClean="0"/>
              <a:t>Division Finances</a:t>
            </a:r>
          </a:p>
        </p:txBody>
      </p:sp>
      <p:graphicFrame>
        <p:nvGraphicFramePr>
          <p:cNvPr id="4" name="Group 239"/>
          <p:cNvGraphicFramePr>
            <a:graphicFrameLocks noGrp="1"/>
          </p:cNvGraphicFramePr>
          <p:nvPr>
            <p:extLst>
              <p:ext uri="{D42A27DB-BD31-4B8C-83A1-F6EECF244321}">
                <p14:modId xmlns:p14="http://schemas.microsoft.com/office/powerpoint/2010/main" val="3534907822"/>
              </p:ext>
            </p:extLst>
          </p:nvPr>
        </p:nvGraphicFramePr>
        <p:xfrm>
          <a:off x="685800" y="1401761"/>
          <a:ext cx="7772400" cy="4389439"/>
        </p:xfrm>
        <a:graphic>
          <a:graphicData uri="http://schemas.openxmlformats.org/drawingml/2006/table">
            <a:tbl>
              <a:tblPr/>
              <a:tblGrid>
                <a:gridCol w="4640263"/>
                <a:gridCol w="1508125"/>
                <a:gridCol w="1624012"/>
              </a:tblGrid>
              <a:tr h="396269">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2000" b="1" i="0" u="none" strike="noStrike" cap="none" normalizeH="0" baseline="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Arial" charset="0"/>
                        </a:rPr>
                        <a:t>2014</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Arial" charset="0"/>
                        </a:rPr>
                        <a:t>2015</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22">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charset="0"/>
                        </a:rPr>
                        <a:t>Budget Funds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rPr>
                        <a:t>(actual)</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rPr>
                        <a:t>(budget)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40">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charset="0"/>
                        </a:rPr>
                        <a:t>      Carry forward from previous year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40663</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charset="0"/>
                        </a:rPr>
                        <a:t>32779</a:t>
                      </a:r>
                      <a:endParaRPr kumimoji="0" lang="en-US" altLang="en-US" sz="1200" b="1" i="0" u="none" strike="noStrike" cap="none" normalizeH="0" baseline="0" dirty="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40">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charset="0"/>
                        </a:rPr>
                        <a:t>      Member Allocation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1637</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3200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40">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charset="0"/>
                        </a:rPr>
                        <a:t>      Division Income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10000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22">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charset="0"/>
                        </a:rPr>
                        <a:t>   Total Budget Funds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rPr>
                        <a:t>42300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rPr>
                        <a:t>45979</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22">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charset="0"/>
                        </a:rPr>
                        <a:t>Expenses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40">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charset="0"/>
                        </a:rPr>
                        <a:t>      Awards, Plaques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55</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2000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40">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charset="0"/>
                        </a:rPr>
                        <a:t>      National Meeting Costs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40">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charset="0"/>
                        </a:rPr>
                        <a:t>      Student Support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7200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5750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40">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charset="0"/>
                        </a:rPr>
                        <a:t>      Newsletter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40">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      Other Expenses (Endowment Support)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2016</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2023</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40">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charset="0"/>
                        </a:rPr>
                        <a:t>      Scholarship Funding</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250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charset="0"/>
                        </a:rPr>
                        <a:t>250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22">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charset="0"/>
                        </a:rPr>
                        <a:t>    Total Expenses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rPr>
                        <a:t>9521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rPr>
                        <a:t>10023</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22">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charset="0"/>
                        </a:rPr>
                        <a:t>Excess (Deficiency)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rPr>
                        <a:t>32779</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rgbClr val="33CCCC"/>
                          </a:solidFill>
                          <a:latin typeface="Times New Roman" pitchFamily="18" charset="0"/>
                        </a:defRPr>
                      </a:lvl1pPr>
                      <a:lvl2pPr eaLnBrk="0" hangingPunct="0">
                        <a:spcBef>
                          <a:spcPct val="20000"/>
                        </a:spcBef>
                        <a:defRPr sz="2400">
                          <a:solidFill>
                            <a:srgbClr val="33CCCC"/>
                          </a:solidFill>
                          <a:latin typeface="Times New Roman" pitchFamily="18" charset="0"/>
                        </a:defRPr>
                      </a:lvl2pPr>
                      <a:lvl3pPr eaLnBrk="0" hangingPunct="0">
                        <a:spcBef>
                          <a:spcPct val="20000"/>
                        </a:spcBef>
                        <a:defRPr sz="2000">
                          <a:solidFill>
                            <a:srgbClr val="33CCCC"/>
                          </a:solidFill>
                          <a:latin typeface="Times New Roman" pitchFamily="18" charset="0"/>
                        </a:defRPr>
                      </a:lvl3pPr>
                      <a:lvl4pPr eaLnBrk="0" hangingPunct="0">
                        <a:spcBef>
                          <a:spcPct val="20000"/>
                        </a:spcBef>
                        <a:defRPr>
                          <a:solidFill>
                            <a:srgbClr val="33CCCC"/>
                          </a:solidFill>
                          <a:latin typeface="Times New Roman" pitchFamily="18" charset="0"/>
                        </a:defRPr>
                      </a:lvl4pPr>
                      <a:lvl5pPr eaLnBrk="0" hangingPunct="0">
                        <a:spcBef>
                          <a:spcPct val="20000"/>
                        </a:spcBef>
                        <a:defRPr>
                          <a:solidFill>
                            <a:srgbClr val="33CCCC"/>
                          </a:solidFill>
                          <a:latin typeface="Times New Roman" pitchFamily="18" charset="0"/>
                        </a:defRPr>
                      </a:lvl5pPr>
                      <a:lvl6pPr eaLnBrk="0" fontAlgn="base" hangingPunct="0">
                        <a:spcBef>
                          <a:spcPct val="20000"/>
                        </a:spcBef>
                        <a:spcAft>
                          <a:spcPct val="0"/>
                        </a:spcAft>
                        <a:defRPr>
                          <a:solidFill>
                            <a:srgbClr val="33CCCC"/>
                          </a:solidFill>
                          <a:latin typeface="Times New Roman" pitchFamily="18" charset="0"/>
                        </a:defRPr>
                      </a:lvl6pPr>
                      <a:lvl7pPr eaLnBrk="0" fontAlgn="base" hangingPunct="0">
                        <a:spcBef>
                          <a:spcPct val="20000"/>
                        </a:spcBef>
                        <a:spcAft>
                          <a:spcPct val="0"/>
                        </a:spcAft>
                        <a:defRPr>
                          <a:solidFill>
                            <a:srgbClr val="33CCCC"/>
                          </a:solidFill>
                          <a:latin typeface="Times New Roman" pitchFamily="18" charset="0"/>
                        </a:defRPr>
                      </a:lvl7pPr>
                      <a:lvl8pPr eaLnBrk="0" fontAlgn="base" hangingPunct="0">
                        <a:spcBef>
                          <a:spcPct val="20000"/>
                        </a:spcBef>
                        <a:spcAft>
                          <a:spcPct val="0"/>
                        </a:spcAft>
                        <a:defRPr>
                          <a:solidFill>
                            <a:srgbClr val="33CCCC"/>
                          </a:solidFill>
                          <a:latin typeface="Times New Roman" pitchFamily="18" charset="0"/>
                        </a:defRPr>
                      </a:lvl8pPr>
                      <a:lvl9pPr eaLnBrk="0" fontAlgn="base" hangingPunct="0">
                        <a:spcBef>
                          <a:spcPct val="20000"/>
                        </a:spcBef>
                        <a:spcAft>
                          <a:spcPct val="0"/>
                        </a:spcAft>
                        <a:defRPr>
                          <a:solidFill>
                            <a:srgbClr val="33CCCC"/>
                          </a:solidFill>
                          <a:latin typeface="Times New Roman" pitchFamily="18" charset="0"/>
                        </a:defRPr>
                      </a:lvl9p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rPr>
                        <a:t>35956</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36812930"/>
      </p:ext>
    </p:extLst>
  </p:cSld>
  <p:clrMapOvr>
    <a:masterClrMapping/>
  </p:clrMapOvr>
</p:sld>
</file>

<file path=ppt/theme/theme1.xml><?xml version="1.0" encoding="utf-8"?>
<a:theme xmlns:a="http://schemas.openxmlformats.org/drawingml/2006/main" name="ANS 2014 Branded Template">
  <a:themeElements>
    <a:clrScheme name="ANS">
      <a:dk1>
        <a:sysClr val="windowText" lastClr="000000"/>
      </a:dk1>
      <a:lt1>
        <a:sysClr val="window" lastClr="FFFFFF"/>
      </a:lt1>
      <a:dk2>
        <a:srgbClr val="142B62"/>
      </a:dk2>
      <a:lt2>
        <a:srgbClr val="999999"/>
      </a:lt2>
      <a:accent1>
        <a:srgbClr val="4F81BD"/>
      </a:accent1>
      <a:accent2>
        <a:srgbClr val="C0504D"/>
      </a:accent2>
      <a:accent3>
        <a:srgbClr val="7D9646"/>
      </a:accent3>
      <a:accent4>
        <a:srgbClr val="8064A2"/>
      </a:accent4>
      <a:accent5>
        <a:srgbClr val="4BACC6"/>
      </a:accent5>
      <a:accent6>
        <a:srgbClr val="E1AC3F"/>
      </a:accent6>
      <a:hlink>
        <a:srgbClr val="0000C9"/>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ANS">
      <a:dk1>
        <a:sysClr val="windowText" lastClr="000000"/>
      </a:dk1>
      <a:lt1>
        <a:sysClr val="window" lastClr="FFFFFF"/>
      </a:lt1>
      <a:dk2>
        <a:srgbClr val="142B62"/>
      </a:dk2>
      <a:lt2>
        <a:srgbClr val="999999"/>
      </a:lt2>
      <a:accent1>
        <a:srgbClr val="4F81BD"/>
      </a:accent1>
      <a:accent2>
        <a:srgbClr val="C0504D"/>
      </a:accent2>
      <a:accent3>
        <a:srgbClr val="7D9646"/>
      </a:accent3>
      <a:accent4>
        <a:srgbClr val="8064A2"/>
      </a:accent4>
      <a:accent5>
        <a:srgbClr val="4BACC6"/>
      </a:accent5>
      <a:accent6>
        <a:srgbClr val="E1AC3F"/>
      </a:accent6>
      <a:hlink>
        <a:srgbClr val="0000C9"/>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ANS 2014 Branded Template</Template>
  <TotalTime>34</TotalTime>
  <Words>865</Words>
  <Application>Microsoft Office PowerPoint</Application>
  <PresentationFormat>On-screen Show (4:3)</PresentationFormat>
  <Paragraphs>186</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ANS 2014 Branded Template</vt:lpstr>
      <vt:lpstr>Custom Design</vt:lpstr>
      <vt:lpstr>American Nuclear Society Nuclear Installations Safety Division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Bishop Toni</dc:creator>
  <cp:lastModifiedBy>Valerie Vasilievas</cp:lastModifiedBy>
  <cp:revision>13</cp:revision>
  <dcterms:created xsi:type="dcterms:W3CDTF">2015-05-14T14:52:29Z</dcterms:created>
  <dcterms:modified xsi:type="dcterms:W3CDTF">2015-06-01T13:02:05Z</dcterms:modified>
</cp:coreProperties>
</file>